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6" r:id="rId3"/>
    <p:sldId id="264" r:id="rId4"/>
    <p:sldId id="267" r:id="rId5"/>
    <p:sldId id="280" r:id="rId6"/>
    <p:sldId id="281" r:id="rId7"/>
    <p:sldId id="282" r:id="rId8"/>
    <p:sldId id="283" r:id="rId9"/>
    <p:sldId id="272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299" r:id="rId26"/>
    <p:sldId id="300" r:id="rId27"/>
    <p:sldId id="302" r:id="rId28"/>
    <p:sldId id="303" r:id="rId29"/>
    <p:sldId id="306" r:id="rId30"/>
    <p:sldId id="310" r:id="rId31"/>
    <p:sldId id="307" r:id="rId32"/>
    <p:sldId id="308" r:id="rId33"/>
    <p:sldId id="311" r:id="rId34"/>
    <p:sldId id="309" r:id="rId35"/>
    <p:sldId id="312" r:id="rId36"/>
    <p:sldId id="313" r:id="rId37"/>
    <p:sldId id="314" r:id="rId38"/>
    <p:sldId id="315" r:id="rId39"/>
    <p:sldId id="316" r:id="rId40"/>
    <p:sldId id="321" r:id="rId41"/>
    <p:sldId id="322" r:id="rId42"/>
    <p:sldId id="323" r:id="rId43"/>
    <p:sldId id="324" r:id="rId44"/>
    <p:sldId id="328" r:id="rId45"/>
    <p:sldId id="317" r:id="rId46"/>
    <p:sldId id="325" r:id="rId47"/>
    <p:sldId id="326" r:id="rId48"/>
    <p:sldId id="329" r:id="rId49"/>
    <p:sldId id="319" r:id="rId50"/>
    <p:sldId id="25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482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7287" userDrawn="1">
          <p15:clr>
            <a:srgbClr val="A4A3A4"/>
          </p15:clr>
        </p15:guide>
        <p15:guide id="9" pos="3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200"/>
    <a:srgbClr val="C06000"/>
    <a:srgbClr val="039ABD"/>
    <a:srgbClr val="1D8DA3"/>
    <a:srgbClr val="099AB7"/>
    <a:srgbClr val="33CCFF"/>
    <a:srgbClr val="CCFFFF"/>
    <a:srgbClr val="F3B10D"/>
    <a:srgbClr val="CCFF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1" autoAdjust="0"/>
    <p:restoredTop sz="93627"/>
  </p:normalViewPr>
  <p:slideViewPr>
    <p:cSldViewPr>
      <p:cViewPr varScale="1">
        <p:scale>
          <a:sx n="60" d="100"/>
          <a:sy n="60" d="100"/>
        </p:scale>
        <p:origin x="102" y="534"/>
      </p:cViewPr>
      <p:guideLst>
        <p:guide orient="horz" pos="2115"/>
        <p:guide orient="horz" pos="4247"/>
        <p:guide orient="horz" pos="4065"/>
        <p:guide orient="horz" pos="482"/>
        <p:guide orient="horz" pos="4020"/>
        <p:guide orient="horz" pos="618"/>
        <p:guide pos="3840"/>
        <p:guide pos="728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34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4B17C-A8D6-4EC1-9F74-DEF1B852E50E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D72DEBB-C4EE-4A4C-998A-DBACC02F0CFB}">
      <dgm:prSet phldrT="[文本]"/>
      <dgm:spPr/>
      <dgm:t>
        <a:bodyPr/>
        <a:lstStyle/>
        <a:p>
          <a:r>
            <a:rPr lang="en-US" altLang="zh-CN" dirty="0" smtClean="0"/>
            <a:t>10.2</a:t>
          </a:r>
          <a:r>
            <a:rPr lang="zh-CN" altLang="en-US" dirty="0" smtClean="0"/>
            <a:t> 基于</a:t>
          </a:r>
          <a:r>
            <a:rPr lang="en-US" altLang="zh-CN" dirty="0" smtClean="0"/>
            <a:t>Swing</a:t>
          </a:r>
          <a:r>
            <a:rPr lang="zh-CN" altLang="en-US" dirty="0" smtClean="0"/>
            <a:t>的简单界面设计</a:t>
          </a:r>
          <a:endParaRPr lang="zh-CN" altLang="en-US" dirty="0"/>
        </a:p>
      </dgm:t>
    </dgm:pt>
    <dgm:pt modelId="{17E68D72-00DC-4896-AF97-6202D147E269}" type="parTrans" cxnId="{1A220DA0-ED41-4929-AA2B-745CE0C8832B}">
      <dgm:prSet/>
      <dgm:spPr/>
      <dgm:t>
        <a:bodyPr/>
        <a:lstStyle/>
        <a:p>
          <a:endParaRPr lang="zh-CN" altLang="en-US"/>
        </a:p>
      </dgm:t>
    </dgm:pt>
    <dgm:pt modelId="{2E39222F-7B7B-4ED2-827E-1328DFCF5572}" type="sibTrans" cxnId="{1A220DA0-ED41-4929-AA2B-745CE0C8832B}">
      <dgm:prSet/>
      <dgm:spPr/>
      <dgm:t>
        <a:bodyPr/>
        <a:lstStyle/>
        <a:p>
          <a:endParaRPr lang="zh-CN" altLang="en-US"/>
        </a:p>
      </dgm:t>
    </dgm:pt>
    <dgm:pt modelId="{240C59D7-2CE4-462A-9515-C237DA44CA8D}">
      <dgm:prSet phldrT="[文本]"/>
      <dgm:spPr/>
      <dgm:t>
        <a:bodyPr/>
        <a:lstStyle/>
        <a:p>
          <a:r>
            <a:rPr lang="en-US" altLang="zh-CN" dirty="0" smtClean="0"/>
            <a:t>10.3 </a:t>
          </a:r>
          <a:r>
            <a:rPr lang="zh-CN" altLang="en-US" dirty="0" smtClean="0"/>
            <a:t>界面布局</a:t>
          </a:r>
          <a:endParaRPr lang="zh-CN" altLang="en-US" dirty="0"/>
        </a:p>
      </dgm:t>
    </dgm:pt>
    <dgm:pt modelId="{CD49C4B8-92C8-418B-931E-B71E1BE6881B}" type="parTrans" cxnId="{910A7DF5-E214-4793-B0E5-4BDA9128D21F}">
      <dgm:prSet/>
      <dgm:spPr/>
      <dgm:t>
        <a:bodyPr/>
        <a:lstStyle/>
        <a:p>
          <a:endParaRPr lang="zh-CN" altLang="en-US"/>
        </a:p>
      </dgm:t>
    </dgm:pt>
    <dgm:pt modelId="{947B3124-FA3E-44E6-A51D-10587B3FB02E}" type="sibTrans" cxnId="{910A7DF5-E214-4793-B0E5-4BDA9128D21F}">
      <dgm:prSet/>
      <dgm:spPr/>
      <dgm:t>
        <a:bodyPr/>
        <a:lstStyle/>
        <a:p>
          <a:endParaRPr lang="zh-CN" altLang="en-US"/>
        </a:p>
      </dgm:t>
    </dgm:pt>
    <dgm:pt modelId="{B05E394A-9B94-4D12-AA2A-4A782672DD2C}">
      <dgm:prSet phldrT="[文本]"/>
      <dgm:spPr/>
      <dgm:t>
        <a:bodyPr/>
        <a:lstStyle/>
        <a:p>
          <a:r>
            <a:rPr lang="en-US" altLang="zh-CN" dirty="0" smtClean="0"/>
            <a:t>10.4 </a:t>
          </a:r>
          <a:r>
            <a:rPr lang="zh-CN" altLang="en-US" dirty="0" smtClean="0"/>
            <a:t>响应用户事件</a:t>
          </a:r>
          <a:endParaRPr lang="zh-CN" altLang="en-US" dirty="0"/>
        </a:p>
      </dgm:t>
    </dgm:pt>
    <dgm:pt modelId="{A56B56F5-D1A3-4E94-9B1D-AFE1904D8299}" type="parTrans" cxnId="{DAD30B86-5D82-4561-9BF4-8FBCCDDA715C}">
      <dgm:prSet/>
      <dgm:spPr/>
      <dgm:t>
        <a:bodyPr/>
        <a:lstStyle/>
        <a:p>
          <a:endParaRPr lang="zh-CN" altLang="en-US"/>
        </a:p>
      </dgm:t>
    </dgm:pt>
    <dgm:pt modelId="{7A5B6132-DA9E-4D4C-92AC-FEA7555A6732}" type="sibTrans" cxnId="{DAD30B86-5D82-4561-9BF4-8FBCCDDA715C}">
      <dgm:prSet/>
      <dgm:spPr/>
      <dgm:t>
        <a:bodyPr/>
        <a:lstStyle/>
        <a:p>
          <a:endParaRPr lang="zh-CN" altLang="en-US"/>
        </a:p>
      </dgm:t>
    </dgm:pt>
    <dgm:pt modelId="{0D916324-155A-416C-938E-0577D8483687}">
      <dgm:prSet/>
      <dgm:spPr/>
      <dgm:t>
        <a:bodyPr/>
        <a:lstStyle/>
        <a:p>
          <a:r>
            <a:rPr lang="en-US" altLang="zh-CN" dirty="0" smtClean="0"/>
            <a:t>10.1 </a:t>
          </a:r>
          <a:r>
            <a:rPr lang="zh-CN" altLang="en-US" dirty="0" smtClean="0"/>
            <a:t>为什么学习</a:t>
          </a:r>
          <a:r>
            <a:rPr lang="en-US" altLang="zh-CN" dirty="0" smtClean="0"/>
            <a:t>GUI</a:t>
          </a:r>
          <a:r>
            <a:rPr lang="zh-CN" altLang="en-US" dirty="0" smtClean="0"/>
            <a:t>程序</a:t>
          </a:r>
          <a:endParaRPr lang="zh-CN" altLang="en-US" dirty="0"/>
        </a:p>
      </dgm:t>
    </dgm:pt>
    <dgm:pt modelId="{C9FB2DCC-F223-49D7-8639-D9EFA8EA51C2}" type="parTrans" cxnId="{29E6D606-CF0E-4764-A051-23DAE912F13D}">
      <dgm:prSet/>
      <dgm:spPr/>
      <dgm:t>
        <a:bodyPr/>
        <a:lstStyle/>
        <a:p>
          <a:endParaRPr lang="zh-CN" altLang="en-US"/>
        </a:p>
      </dgm:t>
    </dgm:pt>
    <dgm:pt modelId="{0FD71FF6-9D7B-4209-A140-595DF160B1D3}" type="sibTrans" cxnId="{29E6D606-CF0E-4764-A051-23DAE912F13D}">
      <dgm:prSet/>
      <dgm:spPr/>
      <dgm:t>
        <a:bodyPr/>
        <a:lstStyle/>
        <a:p>
          <a:endParaRPr lang="zh-CN" altLang="en-US"/>
        </a:p>
      </dgm:t>
    </dgm:pt>
    <dgm:pt modelId="{290ADAC8-17E0-4F11-BE79-899CD4DD5E12}" type="pres">
      <dgm:prSet presAssocID="{0274B17C-A8D6-4EC1-9F74-DEF1B852E5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037558-1041-410C-BB00-56A53B46B633}" type="pres">
      <dgm:prSet presAssocID="{0D916324-155A-416C-938E-0577D8483687}" presName="parentLin" presStyleCnt="0"/>
      <dgm:spPr/>
    </dgm:pt>
    <dgm:pt modelId="{DAAF6963-E65C-47D1-9946-15C9FF58088A}" type="pres">
      <dgm:prSet presAssocID="{0D916324-155A-416C-938E-0577D848368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AC4AC34F-010F-4B17-BD33-4CFEA89B14D2}" type="pres">
      <dgm:prSet presAssocID="{0D916324-155A-416C-938E-0577D848368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51C9F-E171-4D08-ABA7-B3DCED05B5BB}" type="pres">
      <dgm:prSet presAssocID="{0D916324-155A-416C-938E-0577D8483687}" presName="negativeSpace" presStyleCnt="0"/>
      <dgm:spPr/>
    </dgm:pt>
    <dgm:pt modelId="{5514F667-B578-4B34-8BA2-7019B8340873}" type="pres">
      <dgm:prSet presAssocID="{0D916324-155A-416C-938E-0577D8483687}" presName="childText" presStyleLbl="conFgAcc1" presStyleIdx="0" presStyleCnt="4">
        <dgm:presLayoutVars>
          <dgm:bulletEnabled val="1"/>
        </dgm:presLayoutVars>
      </dgm:prSet>
      <dgm:spPr/>
    </dgm:pt>
    <dgm:pt modelId="{BF6E4AC2-A8AB-46D0-B337-7C6D62678552}" type="pres">
      <dgm:prSet presAssocID="{0FD71FF6-9D7B-4209-A140-595DF160B1D3}" presName="spaceBetweenRectangles" presStyleCnt="0"/>
      <dgm:spPr/>
    </dgm:pt>
    <dgm:pt modelId="{45EF6FC4-75DC-49E3-BD05-7B7E6300CE25}" type="pres">
      <dgm:prSet presAssocID="{5D72DEBB-C4EE-4A4C-998A-DBACC02F0CFB}" presName="parentLin" presStyleCnt="0"/>
      <dgm:spPr/>
      <dgm:t>
        <a:bodyPr/>
        <a:lstStyle/>
        <a:p>
          <a:endParaRPr lang="zh-CN" altLang="en-US"/>
        </a:p>
      </dgm:t>
    </dgm:pt>
    <dgm:pt modelId="{20A6C866-FD85-4400-83D4-E3B919A34B51}" type="pres">
      <dgm:prSet presAssocID="{5D72DEBB-C4EE-4A4C-998A-DBACC02F0CFB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833C47F7-914D-4919-99FE-C55F44DD4350}" type="pres">
      <dgm:prSet presAssocID="{5D72DEBB-C4EE-4A4C-998A-DBACC02F0CF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A09CCC-EF99-4340-B4E1-5E5C5D8074D6}" type="pres">
      <dgm:prSet presAssocID="{5D72DEBB-C4EE-4A4C-998A-DBACC02F0CFB}" presName="negativeSpace" presStyleCnt="0"/>
      <dgm:spPr/>
      <dgm:t>
        <a:bodyPr/>
        <a:lstStyle/>
        <a:p>
          <a:endParaRPr lang="zh-CN" altLang="en-US"/>
        </a:p>
      </dgm:t>
    </dgm:pt>
    <dgm:pt modelId="{5EFADA3F-DBD8-47B3-87A4-F7C4DF43CC18}" type="pres">
      <dgm:prSet presAssocID="{5D72DEBB-C4EE-4A4C-998A-DBACC02F0CF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BCB613-75FD-4DEE-8DA5-6CE19F632FB4}" type="pres">
      <dgm:prSet presAssocID="{2E39222F-7B7B-4ED2-827E-1328DFCF5572}" presName="spaceBetweenRectangles" presStyleCnt="0"/>
      <dgm:spPr/>
      <dgm:t>
        <a:bodyPr/>
        <a:lstStyle/>
        <a:p>
          <a:endParaRPr lang="zh-CN" altLang="en-US"/>
        </a:p>
      </dgm:t>
    </dgm:pt>
    <dgm:pt modelId="{AD00622C-704A-40DB-AA9A-CF6B66B9CB56}" type="pres">
      <dgm:prSet presAssocID="{240C59D7-2CE4-462A-9515-C237DA44CA8D}" presName="parentLin" presStyleCnt="0"/>
      <dgm:spPr/>
      <dgm:t>
        <a:bodyPr/>
        <a:lstStyle/>
        <a:p>
          <a:endParaRPr lang="zh-CN" altLang="en-US"/>
        </a:p>
      </dgm:t>
    </dgm:pt>
    <dgm:pt modelId="{1C3B8E56-CDD6-48F6-8138-C0343817464C}" type="pres">
      <dgm:prSet presAssocID="{240C59D7-2CE4-462A-9515-C237DA44CA8D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120FC45C-3BD5-48EA-A639-E7D5A20ED3FD}" type="pres">
      <dgm:prSet presAssocID="{240C59D7-2CE4-462A-9515-C237DA44CA8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7A93D8-BD3E-486E-ABDB-8DA346AD7C11}" type="pres">
      <dgm:prSet presAssocID="{240C59D7-2CE4-462A-9515-C237DA44CA8D}" presName="negativeSpace" presStyleCnt="0"/>
      <dgm:spPr/>
      <dgm:t>
        <a:bodyPr/>
        <a:lstStyle/>
        <a:p>
          <a:endParaRPr lang="zh-CN" altLang="en-US"/>
        </a:p>
      </dgm:t>
    </dgm:pt>
    <dgm:pt modelId="{58D67328-282B-4E2B-B4DB-8AD412BAFFBC}" type="pres">
      <dgm:prSet presAssocID="{240C59D7-2CE4-462A-9515-C237DA44CA8D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61DE94-27E5-4F75-9E5A-A7E6DD8791DF}" type="pres">
      <dgm:prSet presAssocID="{947B3124-FA3E-44E6-A51D-10587B3FB02E}" presName="spaceBetweenRectangles" presStyleCnt="0"/>
      <dgm:spPr/>
      <dgm:t>
        <a:bodyPr/>
        <a:lstStyle/>
        <a:p>
          <a:endParaRPr lang="zh-CN" altLang="en-US"/>
        </a:p>
      </dgm:t>
    </dgm:pt>
    <dgm:pt modelId="{B38C66CE-824B-42F9-A9FE-390D8396D086}" type="pres">
      <dgm:prSet presAssocID="{B05E394A-9B94-4D12-AA2A-4A782672DD2C}" presName="parentLin" presStyleCnt="0"/>
      <dgm:spPr/>
      <dgm:t>
        <a:bodyPr/>
        <a:lstStyle/>
        <a:p>
          <a:endParaRPr lang="zh-CN" altLang="en-US"/>
        </a:p>
      </dgm:t>
    </dgm:pt>
    <dgm:pt modelId="{0846F4B8-B208-428D-B0F2-ECF3D2F850BA}" type="pres">
      <dgm:prSet presAssocID="{B05E394A-9B94-4D12-AA2A-4A782672DD2C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8D3EE3B5-4895-4D5C-BF7C-9C953348E53B}" type="pres">
      <dgm:prSet presAssocID="{B05E394A-9B94-4D12-AA2A-4A782672DD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62F509-6396-4BFC-87D5-70BB0970B22E}" type="pres">
      <dgm:prSet presAssocID="{B05E394A-9B94-4D12-AA2A-4A782672DD2C}" presName="negativeSpace" presStyleCnt="0"/>
      <dgm:spPr/>
      <dgm:t>
        <a:bodyPr/>
        <a:lstStyle/>
        <a:p>
          <a:endParaRPr lang="zh-CN" altLang="en-US"/>
        </a:p>
      </dgm:t>
    </dgm:pt>
    <dgm:pt modelId="{F776FF77-BBFD-429A-B555-3A759A0377CC}" type="pres">
      <dgm:prSet presAssocID="{B05E394A-9B94-4D12-AA2A-4A782672DD2C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8484EF-4C31-4D1D-A510-1B27C8B245A4}" type="presOf" srcId="{240C59D7-2CE4-462A-9515-C237DA44CA8D}" destId="{1C3B8E56-CDD6-48F6-8138-C0343817464C}" srcOrd="0" destOrd="0" presId="urn:microsoft.com/office/officeart/2005/8/layout/list1"/>
    <dgm:cxn modelId="{7C9F7A2B-8E83-4568-B521-78607E309ABB}" type="presOf" srcId="{0D916324-155A-416C-938E-0577D8483687}" destId="{AC4AC34F-010F-4B17-BD33-4CFEA89B14D2}" srcOrd="1" destOrd="0" presId="urn:microsoft.com/office/officeart/2005/8/layout/list1"/>
    <dgm:cxn modelId="{325C4584-D11D-4454-82A6-39B337458648}" type="presOf" srcId="{0274B17C-A8D6-4EC1-9F74-DEF1B852E50E}" destId="{290ADAC8-17E0-4F11-BE79-899CD4DD5E12}" srcOrd="0" destOrd="0" presId="urn:microsoft.com/office/officeart/2005/8/layout/list1"/>
    <dgm:cxn modelId="{56482DF2-4D3A-4573-9238-2C14AAF71A2D}" type="presOf" srcId="{5D72DEBB-C4EE-4A4C-998A-DBACC02F0CFB}" destId="{833C47F7-914D-4919-99FE-C55F44DD4350}" srcOrd="1" destOrd="0" presId="urn:microsoft.com/office/officeart/2005/8/layout/list1"/>
    <dgm:cxn modelId="{1A220DA0-ED41-4929-AA2B-745CE0C8832B}" srcId="{0274B17C-A8D6-4EC1-9F74-DEF1B852E50E}" destId="{5D72DEBB-C4EE-4A4C-998A-DBACC02F0CFB}" srcOrd="1" destOrd="0" parTransId="{17E68D72-00DC-4896-AF97-6202D147E269}" sibTransId="{2E39222F-7B7B-4ED2-827E-1328DFCF5572}"/>
    <dgm:cxn modelId="{AEF98EBC-8932-47EC-8171-1F4CFAD95E5E}" type="presOf" srcId="{0D916324-155A-416C-938E-0577D8483687}" destId="{DAAF6963-E65C-47D1-9946-15C9FF58088A}" srcOrd="0" destOrd="0" presId="urn:microsoft.com/office/officeart/2005/8/layout/list1"/>
    <dgm:cxn modelId="{ED3ED375-F0E1-453A-821C-C5B49684AE25}" type="presOf" srcId="{B05E394A-9B94-4D12-AA2A-4A782672DD2C}" destId="{8D3EE3B5-4895-4D5C-BF7C-9C953348E53B}" srcOrd="1" destOrd="0" presId="urn:microsoft.com/office/officeart/2005/8/layout/list1"/>
    <dgm:cxn modelId="{0330447A-381F-4E94-9F41-80B100C89CA3}" type="presOf" srcId="{B05E394A-9B94-4D12-AA2A-4A782672DD2C}" destId="{0846F4B8-B208-428D-B0F2-ECF3D2F850BA}" srcOrd="0" destOrd="0" presId="urn:microsoft.com/office/officeart/2005/8/layout/list1"/>
    <dgm:cxn modelId="{E3A0501F-13EA-4124-8EBB-39C96A416EA0}" type="presOf" srcId="{240C59D7-2CE4-462A-9515-C237DA44CA8D}" destId="{120FC45C-3BD5-48EA-A639-E7D5A20ED3FD}" srcOrd="1" destOrd="0" presId="urn:microsoft.com/office/officeart/2005/8/layout/list1"/>
    <dgm:cxn modelId="{DAD30B86-5D82-4561-9BF4-8FBCCDDA715C}" srcId="{0274B17C-A8D6-4EC1-9F74-DEF1B852E50E}" destId="{B05E394A-9B94-4D12-AA2A-4A782672DD2C}" srcOrd="3" destOrd="0" parTransId="{A56B56F5-D1A3-4E94-9B1D-AFE1904D8299}" sibTransId="{7A5B6132-DA9E-4D4C-92AC-FEA7555A6732}"/>
    <dgm:cxn modelId="{A68828CF-CB9C-4AFD-A51F-D8066E19251C}" type="presOf" srcId="{5D72DEBB-C4EE-4A4C-998A-DBACC02F0CFB}" destId="{20A6C866-FD85-4400-83D4-E3B919A34B51}" srcOrd="0" destOrd="0" presId="urn:microsoft.com/office/officeart/2005/8/layout/list1"/>
    <dgm:cxn modelId="{910A7DF5-E214-4793-B0E5-4BDA9128D21F}" srcId="{0274B17C-A8D6-4EC1-9F74-DEF1B852E50E}" destId="{240C59D7-2CE4-462A-9515-C237DA44CA8D}" srcOrd="2" destOrd="0" parTransId="{CD49C4B8-92C8-418B-931E-B71E1BE6881B}" sibTransId="{947B3124-FA3E-44E6-A51D-10587B3FB02E}"/>
    <dgm:cxn modelId="{29E6D606-CF0E-4764-A051-23DAE912F13D}" srcId="{0274B17C-A8D6-4EC1-9F74-DEF1B852E50E}" destId="{0D916324-155A-416C-938E-0577D8483687}" srcOrd="0" destOrd="0" parTransId="{C9FB2DCC-F223-49D7-8639-D9EFA8EA51C2}" sibTransId="{0FD71FF6-9D7B-4209-A140-595DF160B1D3}"/>
    <dgm:cxn modelId="{3455500B-4D86-4521-A78E-BD094AB19436}" type="presParOf" srcId="{290ADAC8-17E0-4F11-BE79-899CD4DD5E12}" destId="{7D037558-1041-410C-BB00-56A53B46B633}" srcOrd="0" destOrd="0" presId="urn:microsoft.com/office/officeart/2005/8/layout/list1"/>
    <dgm:cxn modelId="{706AD71A-8BC4-4CFB-8515-6C297C2C3F69}" type="presParOf" srcId="{7D037558-1041-410C-BB00-56A53B46B633}" destId="{DAAF6963-E65C-47D1-9946-15C9FF58088A}" srcOrd="0" destOrd="0" presId="urn:microsoft.com/office/officeart/2005/8/layout/list1"/>
    <dgm:cxn modelId="{256E87BB-6CD3-4CCB-9F65-5DF5513C3A2B}" type="presParOf" srcId="{7D037558-1041-410C-BB00-56A53B46B633}" destId="{AC4AC34F-010F-4B17-BD33-4CFEA89B14D2}" srcOrd="1" destOrd="0" presId="urn:microsoft.com/office/officeart/2005/8/layout/list1"/>
    <dgm:cxn modelId="{F9B10E13-62EB-4753-9E2E-9A2765942477}" type="presParOf" srcId="{290ADAC8-17E0-4F11-BE79-899CD4DD5E12}" destId="{42051C9F-E171-4D08-ABA7-B3DCED05B5BB}" srcOrd="1" destOrd="0" presId="urn:microsoft.com/office/officeart/2005/8/layout/list1"/>
    <dgm:cxn modelId="{6EBE8C0D-6225-4DEC-8F94-055E22C5E45D}" type="presParOf" srcId="{290ADAC8-17E0-4F11-BE79-899CD4DD5E12}" destId="{5514F667-B578-4B34-8BA2-7019B8340873}" srcOrd="2" destOrd="0" presId="urn:microsoft.com/office/officeart/2005/8/layout/list1"/>
    <dgm:cxn modelId="{88743C12-CFAD-4D8D-A6E6-02E853691F68}" type="presParOf" srcId="{290ADAC8-17E0-4F11-BE79-899CD4DD5E12}" destId="{BF6E4AC2-A8AB-46D0-B337-7C6D62678552}" srcOrd="3" destOrd="0" presId="urn:microsoft.com/office/officeart/2005/8/layout/list1"/>
    <dgm:cxn modelId="{23527247-A103-4103-BF57-D58669FAE2BF}" type="presParOf" srcId="{290ADAC8-17E0-4F11-BE79-899CD4DD5E12}" destId="{45EF6FC4-75DC-49E3-BD05-7B7E6300CE25}" srcOrd="4" destOrd="0" presId="urn:microsoft.com/office/officeart/2005/8/layout/list1"/>
    <dgm:cxn modelId="{969964A7-551D-45DF-9BB5-5BCD3B8043BD}" type="presParOf" srcId="{45EF6FC4-75DC-49E3-BD05-7B7E6300CE25}" destId="{20A6C866-FD85-4400-83D4-E3B919A34B51}" srcOrd="0" destOrd="0" presId="urn:microsoft.com/office/officeart/2005/8/layout/list1"/>
    <dgm:cxn modelId="{B5E67C68-714A-4146-AC1A-85DE1C9D27C2}" type="presParOf" srcId="{45EF6FC4-75DC-49E3-BD05-7B7E6300CE25}" destId="{833C47F7-914D-4919-99FE-C55F44DD4350}" srcOrd="1" destOrd="0" presId="urn:microsoft.com/office/officeart/2005/8/layout/list1"/>
    <dgm:cxn modelId="{55AD5506-EC8F-4AC0-B4AB-65EE1ADB2C96}" type="presParOf" srcId="{290ADAC8-17E0-4F11-BE79-899CD4DD5E12}" destId="{1CA09CCC-EF99-4340-B4E1-5E5C5D8074D6}" srcOrd="5" destOrd="0" presId="urn:microsoft.com/office/officeart/2005/8/layout/list1"/>
    <dgm:cxn modelId="{629232D4-D779-4E21-BF8B-BFEA4581534F}" type="presParOf" srcId="{290ADAC8-17E0-4F11-BE79-899CD4DD5E12}" destId="{5EFADA3F-DBD8-47B3-87A4-F7C4DF43CC18}" srcOrd="6" destOrd="0" presId="urn:microsoft.com/office/officeart/2005/8/layout/list1"/>
    <dgm:cxn modelId="{A6AED330-1C10-456B-9ED6-ABF55004D7EE}" type="presParOf" srcId="{290ADAC8-17E0-4F11-BE79-899CD4DD5E12}" destId="{D5BCB613-75FD-4DEE-8DA5-6CE19F632FB4}" srcOrd="7" destOrd="0" presId="urn:microsoft.com/office/officeart/2005/8/layout/list1"/>
    <dgm:cxn modelId="{F325ECB1-3B03-4AA2-B694-CFA0CA730713}" type="presParOf" srcId="{290ADAC8-17E0-4F11-BE79-899CD4DD5E12}" destId="{AD00622C-704A-40DB-AA9A-CF6B66B9CB56}" srcOrd="8" destOrd="0" presId="urn:microsoft.com/office/officeart/2005/8/layout/list1"/>
    <dgm:cxn modelId="{B7E92C01-1C5E-4EAA-A34F-5D351AF5CC4C}" type="presParOf" srcId="{AD00622C-704A-40DB-AA9A-CF6B66B9CB56}" destId="{1C3B8E56-CDD6-48F6-8138-C0343817464C}" srcOrd="0" destOrd="0" presId="urn:microsoft.com/office/officeart/2005/8/layout/list1"/>
    <dgm:cxn modelId="{1FB5228A-80DD-478B-B9F5-91BB4A5D42C1}" type="presParOf" srcId="{AD00622C-704A-40DB-AA9A-CF6B66B9CB56}" destId="{120FC45C-3BD5-48EA-A639-E7D5A20ED3FD}" srcOrd="1" destOrd="0" presId="urn:microsoft.com/office/officeart/2005/8/layout/list1"/>
    <dgm:cxn modelId="{5BB43E96-72ED-46A2-A491-F79A0A405FC8}" type="presParOf" srcId="{290ADAC8-17E0-4F11-BE79-899CD4DD5E12}" destId="{197A93D8-BD3E-486E-ABDB-8DA346AD7C11}" srcOrd="9" destOrd="0" presId="urn:microsoft.com/office/officeart/2005/8/layout/list1"/>
    <dgm:cxn modelId="{82E84BCC-8CB5-44AF-8B1F-72EAF61B0859}" type="presParOf" srcId="{290ADAC8-17E0-4F11-BE79-899CD4DD5E12}" destId="{58D67328-282B-4E2B-B4DB-8AD412BAFFBC}" srcOrd="10" destOrd="0" presId="urn:microsoft.com/office/officeart/2005/8/layout/list1"/>
    <dgm:cxn modelId="{BC6019F3-4147-4BB7-8285-EF536769B6BA}" type="presParOf" srcId="{290ADAC8-17E0-4F11-BE79-899CD4DD5E12}" destId="{C761DE94-27E5-4F75-9E5A-A7E6DD8791DF}" srcOrd="11" destOrd="0" presId="urn:microsoft.com/office/officeart/2005/8/layout/list1"/>
    <dgm:cxn modelId="{483F83C0-4748-4F96-9DB9-6ACDA6D332FD}" type="presParOf" srcId="{290ADAC8-17E0-4F11-BE79-899CD4DD5E12}" destId="{B38C66CE-824B-42F9-A9FE-390D8396D086}" srcOrd="12" destOrd="0" presId="urn:microsoft.com/office/officeart/2005/8/layout/list1"/>
    <dgm:cxn modelId="{1B93DF9C-89A1-4975-9CB8-7F1A76A7AB37}" type="presParOf" srcId="{B38C66CE-824B-42F9-A9FE-390D8396D086}" destId="{0846F4B8-B208-428D-B0F2-ECF3D2F850BA}" srcOrd="0" destOrd="0" presId="urn:microsoft.com/office/officeart/2005/8/layout/list1"/>
    <dgm:cxn modelId="{B1899F03-DA1D-445D-A1FB-95CDAA0E1D06}" type="presParOf" srcId="{B38C66CE-824B-42F9-A9FE-390D8396D086}" destId="{8D3EE3B5-4895-4D5C-BF7C-9C953348E53B}" srcOrd="1" destOrd="0" presId="urn:microsoft.com/office/officeart/2005/8/layout/list1"/>
    <dgm:cxn modelId="{E869B7F3-968C-4FF2-88C2-5863D058A9FB}" type="presParOf" srcId="{290ADAC8-17E0-4F11-BE79-899CD4DD5E12}" destId="{F262F509-6396-4BFC-87D5-70BB0970B22E}" srcOrd="13" destOrd="0" presId="urn:microsoft.com/office/officeart/2005/8/layout/list1"/>
    <dgm:cxn modelId="{6CD1C0EC-03D0-463F-9014-E52C318DBE0E}" type="presParOf" srcId="{290ADAC8-17E0-4F11-BE79-899CD4DD5E12}" destId="{F776FF77-BBFD-429A-B555-3A759A0377C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4F667-B578-4B34-8BA2-7019B8340873}">
      <dsp:nvSpPr>
        <dsp:cNvPr id="0" name=""/>
        <dsp:cNvSpPr/>
      </dsp:nvSpPr>
      <dsp:spPr>
        <a:xfrm>
          <a:off x="0" y="324393"/>
          <a:ext cx="592935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AC34F-010F-4B17-BD33-4CFEA89B14D2}">
      <dsp:nvSpPr>
        <dsp:cNvPr id="0" name=""/>
        <dsp:cNvSpPr/>
      </dsp:nvSpPr>
      <dsp:spPr>
        <a:xfrm>
          <a:off x="296467" y="58713"/>
          <a:ext cx="4150547" cy="5313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81" tIns="0" rIns="15688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10.1 </a:t>
          </a:r>
          <a:r>
            <a:rPr lang="zh-CN" altLang="en-US" sz="1800" kern="1200" dirty="0" smtClean="0"/>
            <a:t>为什么学习</a:t>
          </a:r>
          <a:r>
            <a:rPr lang="en-US" altLang="zh-CN" sz="1800" kern="1200" dirty="0" smtClean="0"/>
            <a:t>GUI</a:t>
          </a:r>
          <a:r>
            <a:rPr lang="zh-CN" altLang="en-US" sz="1800" kern="1200" dirty="0" smtClean="0"/>
            <a:t>程序</a:t>
          </a:r>
          <a:endParaRPr lang="zh-CN" altLang="en-US" sz="1800" kern="1200" dirty="0"/>
        </a:p>
      </dsp:txBody>
      <dsp:txXfrm>
        <a:off x="322406" y="84652"/>
        <a:ext cx="4098669" cy="479482"/>
      </dsp:txXfrm>
    </dsp:sp>
    <dsp:sp modelId="{5EFADA3F-DBD8-47B3-87A4-F7C4DF43CC18}">
      <dsp:nvSpPr>
        <dsp:cNvPr id="0" name=""/>
        <dsp:cNvSpPr/>
      </dsp:nvSpPr>
      <dsp:spPr>
        <a:xfrm>
          <a:off x="0" y="1140873"/>
          <a:ext cx="592935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785584"/>
              <a:satOff val="-19380"/>
              <a:lumOff val="-16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C47F7-914D-4919-99FE-C55F44DD4350}">
      <dsp:nvSpPr>
        <dsp:cNvPr id="0" name=""/>
        <dsp:cNvSpPr/>
      </dsp:nvSpPr>
      <dsp:spPr>
        <a:xfrm>
          <a:off x="296467" y="875193"/>
          <a:ext cx="4150547" cy="531360"/>
        </a:xfrm>
        <a:prstGeom prst="roundRect">
          <a:avLst/>
        </a:prstGeom>
        <a:gradFill rotWithShape="0">
          <a:gsLst>
            <a:gs pos="0">
              <a:schemeClr val="accent2">
                <a:hueOff val="-1785584"/>
                <a:satOff val="-19380"/>
                <a:lumOff val="-1634"/>
                <a:alphaOff val="0"/>
                <a:shade val="51000"/>
                <a:satMod val="130000"/>
              </a:schemeClr>
            </a:gs>
            <a:gs pos="80000">
              <a:schemeClr val="accent2">
                <a:hueOff val="-1785584"/>
                <a:satOff val="-19380"/>
                <a:lumOff val="-1634"/>
                <a:alphaOff val="0"/>
                <a:shade val="93000"/>
                <a:satMod val="130000"/>
              </a:schemeClr>
            </a:gs>
            <a:gs pos="100000">
              <a:schemeClr val="accent2">
                <a:hueOff val="-1785584"/>
                <a:satOff val="-19380"/>
                <a:lumOff val="-163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81" tIns="0" rIns="15688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10.2</a:t>
          </a:r>
          <a:r>
            <a:rPr lang="zh-CN" altLang="en-US" sz="1800" kern="1200" dirty="0" smtClean="0"/>
            <a:t> 基于</a:t>
          </a:r>
          <a:r>
            <a:rPr lang="en-US" altLang="zh-CN" sz="1800" kern="1200" dirty="0" smtClean="0"/>
            <a:t>Swing</a:t>
          </a:r>
          <a:r>
            <a:rPr lang="zh-CN" altLang="en-US" sz="1800" kern="1200" dirty="0" smtClean="0"/>
            <a:t>的简单界面设计</a:t>
          </a:r>
          <a:endParaRPr lang="zh-CN" altLang="en-US" sz="1800" kern="1200" dirty="0"/>
        </a:p>
      </dsp:txBody>
      <dsp:txXfrm>
        <a:off x="322406" y="901132"/>
        <a:ext cx="4098669" cy="479482"/>
      </dsp:txXfrm>
    </dsp:sp>
    <dsp:sp modelId="{58D67328-282B-4E2B-B4DB-8AD412BAFFBC}">
      <dsp:nvSpPr>
        <dsp:cNvPr id="0" name=""/>
        <dsp:cNvSpPr/>
      </dsp:nvSpPr>
      <dsp:spPr>
        <a:xfrm>
          <a:off x="0" y="1957354"/>
          <a:ext cx="592935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3571169"/>
              <a:satOff val="-38760"/>
              <a:lumOff val="-32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FC45C-3BD5-48EA-A639-E7D5A20ED3FD}">
      <dsp:nvSpPr>
        <dsp:cNvPr id="0" name=""/>
        <dsp:cNvSpPr/>
      </dsp:nvSpPr>
      <dsp:spPr>
        <a:xfrm>
          <a:off x="296467" y="1691674"/>
          <a:ext cx="4150547" cy="531360"/>
        </a:xfrm>
        <a:prstGeom prst="roundRect">
          <a:avLst/>
        </a:prstGeom>
        <a:gradFill rotWithShape="0">
          <a:gsLst>
            <a:gs pos="0">
              <a:schemeClr val="accent2">
                <a:hueOff val="-3571169"/>
                <a:satOff val="-38760"/>
                <a:lumOff val="-3267"/>
                <a:alphaOff val="0"/>
                <a:shade val="51000"/>
                <a:satMod val="130000"/>
              </a:schemeClr>
            </a:gs>
            <a:gs pos="80000">
              <a:schemeClr val="accent2">
                <a:hueOff val="-3571169"/>
                <a:satOff val="-38760"/>
                <a:lumOff val="-3267"/>
                <a:alphaOff val="0"/>
                <a:shade val="93000"/>
                <a:satMod val="130000"/>
              </a:schemeClr>
            </a:gs>
            <a:gs pos="100000">
              <a:schemeClr val="accent2">
                <a:hueOff val="-3571169"/>
                <a:satOff val="-38760"/>
                <a:lumOff val="-32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81" tIns="0" rIns="15688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10.3 </a:t>
          </a:r>
          <a:r>
            <a:rPr lang="zh-CN" altLang="en-US" sz="1800" kern="1200" dirty="0" smtClean="0"/>
            <a:t>界面布局</a:t>
          </a:r>
          <a:endParaRPr lang="zh-CN" altLang="en-US" sz="1800" kern="1200" dirty="0"/>
        </a:p>
      </dsp:txBody>
      <dsp:txXfrm>
        <a:off x="322406" y="1717613"/>
        <a:ext cx="4098669" cy="479482"/>
      </dsp:txXfrm>
    </dsp:sp>
    <dsp:sp modelId="{F776FF77-BBFD-429A-B555-3A759A0377CC}">
      <dsp:nvSpPr>
        <dsp:cNvPr id="0" name=""/>
        <dsp:cNvSpPr/>
      </dsp:nvSpPr>
      <dsp:spPr>
        <a:xfrm>
          <a:off x="0" y="2773834"/>
          <a:ext cx="592935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5356753"/>
              <a:satOff val="-58140"/>
              <a:lumOff val="-490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EE3B5-4895-4D5C-BF7C-9C953348E53B}">
      <dsp:nvSpPr>
        <dsp:cNvPr id="0" name=""/>
        <dsp:cNvSpPr/>
      </dsp:nvSpPr>
      <dsp:spPr>
        <a:xfrm>
          <a:off x="296467" y="2508154"/>
          <a:ext cx="4150547" cy="531360"/>
        </a:xfrm>
        <a:prstGeom prst="roundRect">
          <a:avLst/>
        </a:prstGeom>
        <a:gradFill rotWithShape="0">
          <a:gsLst>
            <a:gs pos="0">
              <a:schemeClr val="accent2">
                <a:hueOff val="-5356753"/>
                <a:satOff val="-58140"/>
                <a:lumOff val="-4901"/>
                <a:alphaOff val="0"/>
                <a:shade val="51000"/>
                <a:satMod val="130000"/>
              </a:schemeClr>
            </a:gs>
            <a:gs pos="80000">
              <a:schemeClr val="accent2">
                <a:hueOff val="-5356753"/>
                <a:satOff val="-58140"/>
                <a:lumOff val="-4901"/>
                <a:alphaOff val="0"/>
                <a:shade val="93000"/>
                <a:satMod val="130000"/>
              </a:schemeClr>
            </a:gs>
            <a:gs pos="100000">
              <a:schemeClr val="accent2">
                <a:hueOff val="-5356753"/>
                <a:satOff val="-58140"/>
                <a:lumOff val="-49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881" tIns="0" rIns="15688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10.4 </a:t>
          </a:r>
          <a:r>
            <a:rPr lang="zh-CN" altLang="en-US" sz="1800" kern="1200" dirty="0" smtClean="0"/>
            <a:t>响应用户事件</a:t>
          </a:r>
          <a:endParaRPr lang="zh-CN" altLang="en-US" sz="1800" kern="1200" dirty="0"/>
        </a:p>
      </dsp:txBody>
      <dsp:txXfrm>
        <a:off x="322406" y="2534093"/>
        <a:ext cx="409866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19548-F454-4331-83C2-8A7F164E39A3}" type="datetimeFigureOut">
              <a:rPr lang="zh-CN" altLang="en-US" smtClean="0"/>
              <a:pPr/>
              <a:t>2020/6/7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5D8A-A620-4ACE-B1CF-F6E9B44ECD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044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E75B1-D996-41EC-AA92-8E0F9339AE2C}" type="datetimeFigureOut">
              <a:rPr lang="zh-CN" altLang="en-US" smtClean="0"/>
              <a:pPr/>
              <a:t>2020/6/7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BB548-4544-46A5-8423-F94A584A16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10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D6A1DB-A09E-4EE2-A5C9-C9D6805F2BA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971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dridesign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cqu.edu.cn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rdridesign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r="11656" b="3263"/>
          <a:stretch/>
        </p:blipFill>
        <p:spPr bwMode="auto">
          <a:xfrm flipV="1">
            <a:off x="4148253" y="-1"/>
            <a:ext cx="8077123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矩形 11"/>
          <p:cNvSpPr>
            <a:spLocks noChangeArrowheads="1"/>
          </p:cNvSpPr>
          <p:nvPr userDrawn="1"/>
        </p:nvSpPr>
        <p:spPr bwMode="auto">
          <a:xfrm>
            <a:off x="25637" y="6886078"/>
            <a:ext cx="12192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  <a:extLst/>
        </p:spPr>
        <p:txBody>
          <a:bodyPr anchor="ctr"/>
          <a:lstStyle/>
          <a:p>
            <a:pPr marL="622300" lvl="0"/>
            <a:endParaRPr lang="en-US" altLang="zh-CN" sz="1100" dirty="0">
              <a:cs typeface="Arial" charset="0"/>
            </a:endParaRPr>
          </a:p>
        </p:txBody>
      </p:sp>
      <p:sp>
        <p:nvSpPr>
          <p:cNvPr id="23" name="Rectangle 5">
            <a:hlinkClick r:id="rId3"/>
          </p:cNvPr>
          <p:cNvSpPr txBox="1">
            <a:spLocks noChangeArrowheads="1"/>
          </p:cNvSpPr>
          <p:nvPr userDrawn="1"/>
        </p:nvSpPr>
        <p:spPr bwMode="gray">
          <a:xfrm>
            <a:off x="-23047" y="5876801"/>
            <a:ext cx="4079776" cy="50452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lumMod val="75000"/>
                  <a:alpha val="48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144000" rIns="504000"/>
          <a:lstStyle>
            <a:lvl1pPr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0" indent="355600" algn="l" eaLnBrk="0" hangingPunct="0">
              <a:spcBef>
                <a:spcPct val="60000"/>
              </a:spcBef>
              <a:buClr>
                <a:schemeClr val="accent1"/>
              </a:buClr>
            </a:pPr>
            <a:endParaRPr lang="en-US" altLang="zh-CN" sz="1400" i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624418" y="2132856"/>
            <a:ext cx="8063871" cy="63967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624419" y="2952936"/>
            <a:ext cx="8063056" cy="372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8" name="Picture 2" descr="http://www.cqu.edu.cn/Sites/CQUmain/Themes/Default/Images/logo.png">
            <a:hlinkClick r:id="rId4" tooltip="重庆大学"/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3392" y="836712"/>
            <a:ext cx="2330941" cy="554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106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内容占位符 8"/>
          <p:cNvSpPr>
            <a:spLocks noGrp="1"/>
          </p:cNvSpPr>
          <p:nvPr>
            <p:ph sz="quarter" idx="12"/>
          </p:nvPr>
        </p:nvSpPr>
        <p:spPr>
          <a:xfrm>
            <a:off x="624416" y="981076"/>
            <a:ext cx="10943168" cy="5400675"/>
          </a:xfrm>
        </p:spPr>
        <p:txBody>
          <a:bodyPr/>
          <a:lstStyle>
            <a:lvl1pPr>
              <a:lnSpc>
                <a:spcPct val="120000"/>
              </a:lnSpc>
              <a:buClr>
                <a:srgbClr val="7030A0"/>
              </a:buClr>
              <a:buSzPct val="70000"/>
              <a:buFont typeface="Wingdings" pitchFamily="2" charset="2"/>
              <a:buChar char="n"/>
              <a:defRPr sz="2600" baseline="0"/>
            </a:lvl1pPr>
            <a:lvl2pPr>
              <a:defRPr sz="2200"/>
            </a:lvl2pPr>
            <a:lvl3pPr>
              <a:defRPr sz="16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7118" y="6381751"/>
            <a:ext cx="10917767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05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24418" y="6453189"/>
            <a:ext cx="1343124" cy="268287"/>
          </a:xfrm>
        </p:spPr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065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24418" y="6453189"/>
            <a:ext cx="1343124" cy="268287"/>
          </a:xfrm>
        </p:spPr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12192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  <a:extLst/>
        </p:spPr>
        <p:txBody>
          <a:bodyPr anchor="ctr"/>
          <a:lstStyle/>
          <a:p>
            <a:pPr marL="622300" lvl="0"/>
            <a:endParaRPr lang="en-US" altLang="zh-CN" sz="11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40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配色方案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日期占位符 5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" name="页脚占位符 5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8" name="灯片编号占位符 5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88936" y="1398826"/>
            <a:ext cx="10229699" cy="4811474"/>
            <a:chOff x="468311" y="1227376"/>
            <a:chExt cx="8219055" cy="5154374"/>
          </a:xfrm>
        </p:grpSpPr>
        <p:sp>
          <p:nvSpPr>
            <p:cNvPr id="6" name="矩形 5"/>
            <p:cNvSpPr/>
            <p:nvPr userDrawn="1"/>
          </p:nvSpPr>
          <p:spPr bwMode="auto">
            <a:xfrm>
              <a:off x="7477213" y="2816932"/>
              <a:ext cx="1210153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 userDrawn="1"/>
          </p:nvSpPr>
          <p:spPr bwMode="auto">
            <a:xfrm>
              <a:off x="3266666" y="2816932"/>
              <a:ext cx="1210153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800"/>
            </a:p>
          </p:txBody>
        </p:sp>
        <p:sp>
          <p:nvSpPr>
            <p:cNvPr id="8" name="矩形 7"/>
            <p:cNvSpPr/>
            <p:nvPr userDrawn="1"/>
          </p:nvSpPr>
          <p:spPr bwMode="auto">
            <a:xfrm>
              <a:off x="468314" y="2816932"/>
              <a:ext cx="2606725" cy="121391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800"/>
            </a:p>
          </p:txBody>
        </p:sp>
        <p:sp>
          <p:nvSpPr>
            <p:cNvPr id="10" name="左大括号 9"/>
            <p:cNvSpPr/>
            <p:nvPr userDrawn="1"/>
          </p:nvSpPr>
          <p:spPr>
            <a:xfrm rot="5400000">
              <a:off x="4342637" y="-2230069"/>
              <a:ext cx="454784" cy="8203433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椭圆 10"/>
            <p:cNvSpPr/>
            <p:nvPr userDrawn="1"/>
          </p:nvSpPr>
          <p:spPr bwMode="auto">
            <a:xfrm>
              <a:off x="468313" y="256490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椭圆 11"/>
            <p:cNvSpPr/>
            <p:nvPr userDrawn="1"/>
          </p:nvSpPr>
          <p:spPr bwMode="auto">
            <a:xfrm>
              <a:off x="1169203" y="2564904"/>
              <a:ext cx="504056" cy="504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3" name="椭圆 12"/>
            <p:cNvSpPr/>
            <p:nvPr userDrawn="1"/>
          </p:nvSpPr>
          <p:spPr bwMode="auto">
            <a:xfrm>
              <a:off x="1870093" y="2564904"/>
              <a:ext cx="504056" cy="5040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4" name="椭圆 13"/>
            <p:cNvSpPr/>
            <p:nvPr userDrawn="1"/>
          </p:nvSpPr>
          <p:spPr bwMode="auto">
            <a:xfrm>
              <a:off x="2570983" y="2564904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5" name="椭圆 14"/>
            <p:cNvSpPr/>
            <p:nvPr userDrawn="1"/>
          </p:nvSpPr>
          <p:spPr bwMode="auto">
            <a:xfrm>
              <a:off x="3271873" y="2564904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6" name="椭圆 15"/>
            <p:cNvSpPr/>
            <p:nvPr userDrawn="1"/>
          </p:nvSpPr>
          <p:spPr bwMode="auto">
            <a:xfrm>
              <a:off x="3972763" y="2564904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椭圆 16"/>
            <p:cNvSpPr/>
            <p:nvPr userDrawn="1"/>
          </p:nvSpPr>
          <p:spPr bwMode="auto">
            <a:xfrm>
              <a:off x="4673653" y="2564904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7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8" name="椭圆 17"/>
            <p:cNvSpPr/>
            <p:nvPr userDrawn="1"/>
          </p:nvSpPr>
          <p:spPr bwMode="auto">
            <a:xfrm>
              <a:off x="5374543" y="2564904"/>
              <a:ext cx="504056" cy="5040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8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9" name="椭圆 18"/>
            <p:cNvSpPr/>
            <p:nvPr userDrawn="1"/>
          </p:nvSpPr>
          <p:spPr bwMode="auto">
            <a:xfrm>
              <a:off x="6075433" y="2564904"/>
              <a:ext cx="504056" cy="5040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9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椭圆 19"/>
            <p:cNvSpPr/>
            <p:nvPr userDrawn="1"/>
          </p:nvSpPr>
          <p:spPr bwMode="auto">
            <a:xfrm>
              <a:off x="6776323" y="2564904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10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1" name="椭圆 20"/>
            <p:cNvSpPr/>
            <p:nvPr userDrawn="1"/>
          </p:nvSpPr>
          <p:spPr bwMode="auto">
            <a:xfrm>
              <a:off x="7477213" y="2564904"/>
              <a:ext cx="504056" cy="504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2" name="椭圆 21"/>
            <p:cNvSpPr/>
            <p:nvPr userDrawn="1"/>
          </p:nvSpPr>
          <p:spPr bwMode="auto">
            <a:xfrm>
              <a:off x="8178102" y="2564904"/>
              <a:ext cx="504056" cy="504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3" name="左大括号 22"/>
            <p:cNvSpPr/>
            <p:nvPr userDrawn="1"/>
          </p:nvSpPr>
          <p:spPr>
            <a:xfrm rot="5400000">
              <a:off x="3736233" y="1751874"/>
              <a:ext cx="227392" cy="11561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4" name="左大括号 23"/>
            <p:cNvSpPr/>
            <p:nvPr userDrawn="1"/>
          </p:nvSpPr>
          <p:spPr>
            <a:xfrm rot="5400000">
              <a:off x="5887737" y="1050984"/>
              <a:ext cx="227392" cy="255789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5" name="左大括号 24"/>
            <p:cNvSpPr/>
            <p:nvPr userDrawn="1"/>
          </p:nvSpPr>
          <p:spPr>
            <a:xfrm rot="5400000">
              <a:off x="7941572" y="1751874"/>
              <a:ext cx="227392" cy="11561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6" name="左大括号 25"/>
            <p:cNvSpPr/>
            <p:nvPr userDrawn="1"/>
          </p:nvSpPr>
          <p:spPr>
            <a:xfrm rot="5400000">
              <a:off x="1605452" y="1079093"/>
              <a:ext cx="227392" cy="2501673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7" name="左大括号 26"/>
            <p:cNvSpPr/>
            <p:nvPr userDrawn="1"/>
          </p:nvSpPr>
          <p:spPr>
            <a:xfrm rot="5400000" flipH="1">
              <a:off x="4342828" y="632797"/>
              <a:ext cx="415982" cy="8165010"/>
            </a:xfrm>
            <a:prstGeom prst="leftBrace">
              <a:avLst>
                <a:gd name="adj1" fmla="val 51183"/>
                <a:gd name="adj2" fmla="val 50000"/>
              </a:avLst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8" name="内容占位符 4"/>
            <p:cNvSpPr txBox="1">
              <a:spLocks/>
            </p:cNvSpPr>
            <p:nvPr userDrawn="1"/>
          </p:nvSpPr>
          <p:spPr>
            <a:xfrm>
              <a:off x="468314" y="5008949"/>
              <a:ext cx="8203430" cy="4252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</a:rPr>
                <a:t>2003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版本配色方案 </a:t>
              </a:r>
              <a:r>
                <a:rPr lang="zh-CN" altLang="en-US" sz="1600" b="1" dirty="0" smtClean="0"/>
                <a:t>（</a:t>
              </a:r>
              <a:r>
                <a:rPr lang="en-US" altLang="zh-CN" sz="1600" b="1" dirty="0" smtClean="0"/>
                <a:t>8</a:t>
              </a:r>
              <a:r>
                <a:rPr lang="zh-CN" altLang="en-US" sz="1600" b="1" dirty="0" smtClean="0"/>
                <a:t>种配色）</a:t>
              </a:r>
              <a:endParaRPr lang="zh-CN" altLang="en-US" sz="1600" b="1" dirty="0"/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1406093" y="1916832"/>
              <a:ext cx="689302" cy="30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文字与背景</a:t>
              </a: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3613465" y="1916832"/>
              <a:ext cx="472929" cy="30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常用色</a:t>
              </a:r>
            </a:p>
          </p:txBody>
        </p:sp>
        <p:sp>
          <p:nvSpPr>
            <p:cNvPr id="31" name="TextBox 30"/>
            <p:cNvSpPr txBox="1"/>
            <p:nvPr userDrawn="1"/>
          </p:nvSpPr>
          <p:spPr>
            <a:xfrm>
              <a:off x="5764968" y="1916832"/>
              <a:ext cx="472929" cy="30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辅助色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7787089" y="1916832"/>
              <a:ext cx="472929" cy="30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 smtClean="0">
                  <a:solidFill>
                    <a:prstClr val="black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链接色</a:t>
              </a:r>
            </a:p>
          </p:txBody>
        </p:sp>
        <p:cxnSp>
          <p:nvCxnSpPr>
            <p:cNvPr id="33" name="直接连接符 32"/>
            <p:cNvCxnSpPr>
              <a:stCxn id="11" idx="7"/>
              <a:endCxn id="11" idx="3"/>
            </p:cNvCxnSpPr>
            <p:nvPr userDrawn="1"/>
          </p:nvCxnSpPr>
          <p:spPr>
            <a:xfrm flipH="1">
              <a:off x="54213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2" idx="7"/>
              <a:endCxn id="12" idx="3"/>
            </p:cNvCxnSpPr>
            <p:nvPr userDrawn="1"/>
          </p:nvCxnSpPr>
          <p:spPr>
            <a:xfrm flipH="1">
              <a:off x="124302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3" idx="7"/>
              <a:endCxn id="13" idx="3"/>
            </p:cNvCxnSpPr>
            <p:nvPr userDrawn="1"/>
          </p:nvCxnSpPr>
          <p:spPr>
            <a:xfrm flipH="1">
              <a:off x="194391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14" idx="7"/>
              <a:endCxn id="14" idx="3"/>
            </p:cNvCxnSpPr>
            <p:nvPr userDrawn="1"/>
          </p:nvCxnSpPr>
          <p:spPr>
            <a:xfrm flipH="1">
              <a:off x="2644800" y="263872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 userDrawn="1"/>
          </p:nvSpPr>
          <p:spPr>
            <a:xfrm>
              <a:off x="468314" y="5610918"/>
              <a:ext cx="8203430" cy="77083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7843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b="1" dirty="0" smtClean="0">
                  <a:solidFill>
                    <a:prstClr val="black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配色规则：</a:t>
              </a:r>
              <a:endParaRPr lang="en-US" altLang="zh-CN" sz="800" b="1" dirty="0" smtClean="0">
                <a:solidFill>
                  <a:prstClr val="black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通常情况下，配色方案中的前四种色彩文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——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“字与背景色”固定不变。常用色与模板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/logo/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企业标准色一致。辅助色可根据对色彩的要求进行调整。链接色可根据需求进行调整。</a:t>
              </a:r>
              <a:endPara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配色方案的编辑：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07/10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版本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设计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菜单中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  <a:sym typeface="Wingdings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颜色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中修改；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03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版本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格式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】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菜单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  <a:sym typeface="Wingdings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幻灯片设计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】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  <a:sym typeface="Wingdings" pitchFamily="2" charset="2"/>
                </a:rPr>
                <a:t> 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  <a:sym typeface="Wingdings" pitchFamily="2" charset="2"/>
                </a:rPr>
                <a:t>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【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配色方案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】</a:t>
              </a:r>
              <a:endPara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8" name="椭圆 37"/>
            <p:cNvSpPr/>
            <p:nvPr userDrawn="1"/>
          </p:nvSpPr>
          <p:spPr bwMode="auto">
            <a:xfrm>
              <a:off x="468313" y="3778814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9" name="椭圆 38"/>
            <p:cNvSpPr/>
            <p:nvPr userDrawn="1"/>
          </p:nvSpPr>
          <p:spPr bwMode="auto">
            <a:xfrm>
              <a:off x="1169203" y="3778814"/>
              <a:ext cx="504056" cy="504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0" name="椭圆 39"/>
            <p:cNvSpPr/>
            <p:nvPr userDrawn="1"/>
          </p:nvSpPr>
          <p:spPr bwMode="auto">
            <a:xfrm>
              <a:off x="1870093" y="3778814"/>
              <a:ext cx="504056" cy="50405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1" name="椭圆 40"/>
            <p:cNvSpPr/>
            <p:nvPr userDrawn="1"/>
          </p:nvSpPr>
          <p:spPr bwMode="auto">
            <a:xfrm>
              <a:off x="2570983" y="3778814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>
              <a:stCxn id="38" idx="7"/>
              <a:endCxn id="38" idx="3"/>
            </p:cNvCxnSpPr>
            <p:nvPr userDrawn="1"/>
          </p:nvCxnSpPr>
          <p:spPr>
            <a:xfrm flipH="1">
              <a:off x="54213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39" idx="7"/>
              <a:endCxn id="39" idx="3"/>
            </p:cNvCxnSpPr>
            <p:nvPr userDrawn="1"/>
          </p:nvCxnSpPr>
          <p:spPr>
            <a:xfrm flipH="1">
              <a:off x="124302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>
              <a:stCxn id="40" idx="7"/>
              <a:endCxn id="40" idx="3"/>
            </p:cNvCxnSpPr>
            <p:nvPr userDrawn="1"/>
          </p:nvCxnSpPr>
          <p:spPr>
            <a:xfrm flipH="1">
              <a:off x="194391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1" idx="7"/>
              <a:endCxn id="41" idx="3"/>
            </p:cNvCxnSpPr>
            <p:nvPr userDrawn="1"/>
          </p:nvCxnSpPr>
          <p:spPr>
            <a:xfrm flipH="1">
              <a:off x="2644800" y="3852631"/>
              <a:ext cx="356422" cy="356422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 userDrawn="1"/>
          </p:nvSpPr>
          <p:spPr bwMode="auto">
            <a:xfrm>
              <a:off x="3271873" y="3778814"/>
              <a:ext cx="504056" cy="5040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5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7" name="椭圆 46"/>
            <p:cNvSpPr/>
            <p:nvPr userDrawn="1"/>
          </p:nvSpPr>
          <p:spPr bwMode="auto">
            <a:xfrm>
              <a:off x="3972763" y="3778814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6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8" name="椭圆 47"/>
            <p:cNvSpPr/>
            <p:nvPr userDrawn="1"/>
          </p:nvSpPr>
          <p:spPr bwMode="auto">
            <a:xfrm>
              <a:off x="7477213" y="3778814"/>
              <a:ext cx="504056" cy="504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7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49" name="椭圆 48"/>
            <p:cNvSpPr/>
            <p:nvPr userDrawn="1"/>
          </p:nvSpPr>
          <p:spPr bwMode="auto">
            <a:xfrm>
              <a:off x="8178102" y="3778814"/>
              <a:ext cx="504056" cy="504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8</a:t>
              </a:r>
              <a:endParaRPr lang="zh-CN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9" name="内容占位符 4"/>
            <p:cNvSpPr txBox="1">
              <a:spLocks/>
            </p:cNvSpPr>
            <p:nvPr userDrawn="1"/>
          </p:nvSpPr>
          <p:spPr>
            <a:xfrm>
              <a:off x="468314" y="1227376"/>
              <a:ext cx="8203430" cy="4252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itchFamily="34" charset="0"/>
                <a:buChar char="»"/>
                <a:defRPr sz="1200" kern="120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 smtClean="0">
                  <a:solidFill>
                    <a:schemeClr val="bg1">
                      <a:lumMod val="50000"/>
                    </a:schemeClr>
                  </a:solidFill>
                </a:rPr>
                <a:t>2007/2010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版本配色方案 </a:t>
              </a:r>
              <a:r>
                <a:rPr lang="zh-CN" altLang="en-US" sz="1600" b="1" dirty="0" smtClean="0"/>
                <a:t>（</a:t>
              </a:r>
              <a:r>
                <a:rPr lang="en-US" altLang="zh-CN" sz="1600" b="1" dirty="0" smtClean="0"/>
                <a:t>12</a:t>
              </a:r>
              <a:r>
                <a:rPr lang="zh-CN" altLang="en-US" sz="1600" b="1" dirty="0" smtClean="0"/>
                <a:t>种配色）</a:t>
              </a:r>
              <a:endParaRPr lang="zh-CN" altLang="en-US" sz="1600" b="1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30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9" r="33230" b="6423"/>
          <a:stretch/>
        </p:blipFill>
        <p:spPr bwMode="auto">
          <a:xfrm>
            <a:off x="5135895" y="0"/>
            <a:ext cx="705610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12192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  <a:extLst/>
        </p:spPr>
        <p:txBody>
          <a:bodyPr anchor="ctr"/>
          <a:lstStyle/>
          <a:p>
            <a:pPr marL="622300" lvl="0"/>
            <a:endParaRPr lang="en-US" altLang="zh-CN" sz="1100" dirty="0">
              <a:cs typeface="Arial" charset="0"/>
            </a:endParaRPr>
          </a:p>
        </p:txBody>
      </p:sp>
      <p:sp>
        <p:nvSpPr>
          <p:cNvPr id="13" name="Rectangle 5">
            <a:hlinkClick r:id="rId3"/>
          </p:cNvPr>
          <p:cNvSpPr txBox="1">
            <a:spLocks noChangeArrowheads="1"/>
          </p:cNvSpPr>
          <p:nvPr userDrawn="1"/>
        </p:nvSpPr>
        <p:spPr bwMode="gray">
          <a:xfrm>
            <a:off x="1" y="5886625"/>
            <a:ext cx="4463156" cy="504527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49000"/>
                </a:schemeClr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lIns="144000" rIns="504000"/>
          <a:lstStyle>
            <a:lvl1pPr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marL="355600" indent="0" algn="l" eaLnBrk="0" hangingPunct="0">
              <a:spcBef>
                <a:spcPct val="60000"/>
              </a:spcBef>
              <a:buClr>
                <a:schemeClr val="accent1"/>
              </a:buClr>
            </a:pPr>
            <a:endParaRPr lang="en-US" altLang="zh-CN" sz="1400" i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cqu.edu.cn/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5" descr="E:\PAT 图片资源素材\PPT\待整理\精选 0 (13).jpg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r="20205" b="3263"/>
          <a:stretch/>
        </p:blipFill>
        <p:spPr bwMode="auto">
          <a:xfrm rot="10800000" flipH="1" flipV="1">
            <a:off x="7137533" y="765173"/>
            <a:ext cx="5054468" cy="60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梯形 34"/>
          <p:cNvSpPr/>
          <p:nvPr userDrawn="1"/>
        </p:nvSpPr>
        <p:spPr bwMode="auto">
          <a:xfrm rot="16200000">
            <a:off x="5702904" y="-5723923"/>
            <a:ext cx="786193" cy="12192000"/>
          </a:xfrm>
          <a:prstGeom prst="trapezoid">
            <a:avLst>
              <a:gd name="adj" fmla="val 0"/>
            </a:avLst>
          </a:prstGeom>
          <a:gradFill flip="none" rotWithShape="1">
            <a:gsLst>
              <a:gs pos="73000">
                <a:srgbClr val="FFFF00">
                  <a:lumMod val="0"/>
                  <a:lumOff val="100000"/>
                  <a:alpha val="47000"/>
                </a:srgbClr>
              </a:gs>
              <a:gs pos="90000">
                <a:srgbClr val="039ABD">
                  <a:alpha val="12000"/>
                </a:srgbClr>
              </a:gs>
              <a:gs pos="100000">
                <a:srgbClr val="92D050">
                  <a:lumMod val="0"/>
                  <a:alpha val="0"/>
                </a:srgbClr>
              </a:gs>
              <a:gs pos="47000">
                <a:srgbClr val="92D050">
                  <a:alpha val="0"/>
                </a:srgbClr>
              </a:gs>
              <a:gs pos="9000">
                <a:srgbClr val="FFC000">
                  <a:alpha val="5900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381000" dist="1143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 userDrawn="1"/>
        </p:nvSpPr>
        <p:spPr bwMode="auto">
          <a:xfrm>
            <a:off x="0" y="765176"/>
            <a:ext cx="11567584" cy="561657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80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453189"/>
            <a:ext cx="3860800" cy="2682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"/>
          </p:nvPr>
        </p:nvSpPr>
        <p:spPr>
          <a:xfrm flipH="1">
            <a:off x="624418" y="981076"/>
            <a:ext cx="10943167" cy="540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11"/>
          <p:cNvSpPr>
            <a:spLocks noChangeArrowheads="1"/>
          </p:cNvSpPr>
          <p:nvPr userDrawn="1"/>
        </p:nvSpPr>
        <p:spPr bwMode="auto">
          <a:xfrm>
            <a:off x="0" y="6864350"/>
            <a:ext cx="12192000" cy="287338"/>
          </a:xfrm>
          <a:prstGeom prst="rect">
            <a:avLst/>
          </a:prstGeom>
          <a:solidFill>
            <a:srgbClr val="BBBFC3">
              <a:alpha val="0"/>
            </a:srgbClr>
          </a:solidFill>
          <a:ln>
            <a:noFill/>
          </a:ln>
          <a:extLst/>
        </p:spPr>
        <p:txBody>
          <a:bodyPr anchor="ctr"/>
          <a:lstStyle/>
          <a:p>
            <a:pPr marL="622300"/>
            <a:endParaRPr lang="en-US" altLang="zh-CN" sz="11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2"/>
          </p:nvPr>
        </p:nvSpPr>
        <p:spPr>
          <a:xfrm>
            <a:off x="8707968" y="6453189"/>
            <a:ext cx="2844800" cy="26828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4418" y="6453189"/>
            <a:ext cx="1343124" cy="26828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7118" y="6381751"/>
            <a:ext cx="10917767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765968"/>
            <a:ext cx="11554885" cy="12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637117" y="188641"/>
            <a:ext cx="9437587" cy="349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25602" name="Picture 2" descr="http://www.cqu.edu.cn/Sites/CQUmain/Themes/Default/Images/logo.png">
            <a:hlinkClick r:id="rId11" tooltip="重庆大学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168342" y="66378"/>
            <a:ext cx="2330941" cy="554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72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3" r:id="rId3"/>
    <p:sldLayoutId id="2147483662" r:id="rId4"/>
    <p:sldLayoutId id="2147483667" r:id="rId5"/>
    <p:sldLayoutId id="2147483660" r:id="rId6"/>
    <p:sldLayoutId id="214748366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j-ea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qu.edu.cn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9536" y="1916832"/>
            <a:ext cx="5328592" cy="639678"/>
          </a:xfrm>
        </p:spPr>
        <p:txBody>
          <a:bodyPr>
            <a:noAutofit/>
          </a:bodyPr>
          <a:lstStyle/>
          <a:p>
            <a:pPr marL="342900" indent="-342900" fontAlgn="base">
              <a:lnSpc>
                <a:spcPct val="110000"/>
              </a:lnSpc>
              <a:spcAft>
                <a:spcPct val="0"/>
              </a:spcAft>
            </a:pPr>
            <a:r>
              <a:rPr lang="en-US" altLang="zh-CN" kern="0" dirty="0">
                <a:solidFill>
                  <a:srgbClr val="C0000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Java</a:t>
            </a:r>
            <a:r>
              <a:rPr lang="zh-CN" altLang="en-US" kern="0" dirty="0">
                <a:solidFill>
                  <a:srgbClr val="C00000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程序设计</a:t>
            </a:r>
            <a:endParaRPr lang="en-US" altLang="zh-CN" kern="0" dirty="0">
              <a:solidFill>
                <a:srgbClr val="C0000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1624" y="3284984"/>
            <a:ext cx="4752528" cy="576064"/>
          </a:xfrm>
        </p:spPr>
        <p:txBody>
          <a:bodyPr>
            <a:noAutofit/>
          </a:bodyPr>
          <a:lstStyle/>
          <a:p>
            <a:pPr lvl="0" algn="r"/>
            <a:r>
              <a:rPr lang="zh-CN" altLang="en-US" b="1" dirty="0"/>
              <a:t>第</a:t>
            </a:r>
            <a:r>
              <a:rPr lang="en-US" altLang="zh-CN" b="1" dirty="0" smtClean="0"/>
              <a:t>10</a:t>
            </a:r>
            <a:r>
              <a:rPr lang="zh-CN" altLang="en-US" b="1" dirty="0"/>
              <a:t>章</a:t>
            </a:r>
            <a:r>
              <a:rPr lang="en-US" altLang="zh-CN" b="1" dirty="0"/>
              <a:t> GUI</a:t>
            </a:r>
            <a:r>
              <a:rPr lang="zh-CN" altLang="en-US" b="1" dirty="0"/>
              <a:t>程序设计  </a:t>
            </a:r>
            <a:endParaRPr lang="en-US" altLang="zh-CN" b="1" dirty="0"/>
          </a:p>
        </p:txBody>
      </p:sp>
      <p:sp>
        <p:nvSpPr>
          <p:cNvPr id="5" name="矩形 4"/>
          <p:cNvSpPr/>
          <p:nvPr/>
        </p:nvSpPr>
        <p:spPr>
          <a:xfrm>
            <a:off x="9696400" y="16351"/>
            <a:ext cx="6480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472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</a:t>
            </a:r>
            <a:r>
              <a:rPr lang="zh-CN" altLang="zh-CN" dirty="0"/>
              <a:t>案例</a:t>
            </a:r>
            <a:r>
              <a:rPr lang="en-US" altLang="zh-CN" dirty="0"/>
              <a:t>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7571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Swing</a:t>
            </a:r>
            <a:r>
              <a:rPr kumimoji="1" lang="zh-CN" altLang="en-US" dirty="0" smtClean="0"/>
              <a:t>的</a:t>
            </a:r>
            <a:r>
              <a:rPr lang="en-US" altLang="zh-CN" sz="2800" dirty="0" err="1"/>
              <a:t>JButton</a:t>
            </a:r>
            <a:r>
              <a:rPr lang="zh-CN" altLang="zh-CN" sz="2800" dirty="0"/>
              <a:t>的</a:t>
            </a:r>
            <a:r>
              <a:rPr lang="en-US" altLang="zh-CN" sz="2800" dirty="0"/>
              <a:t>GUI</a:t>
            </a:r>
            <a:r>
              <a:rPr lang="zh-CN" altLang="zh-CN" sz="2800" dirty="0"/>
              <a:t>程序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929248"/>
              </p:ext>
            </p:extLst>
          </p:nvPr>
        </p:nvGraphicFramePr>
        <p:xfrm>
          <a:off x="1991544" y="1916833"/>
          <a:ext cx="8064896" cy="39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文档" r:id="rId3" imgW="5270500" imgH="2578100" progId="Word.Document.12">
                  <p:embed/>
                </p:oleObj>
              </mc:Choice>
              <mc:Fallback>
                <p:oleObj name="文档" r:id="rId3" imgW="5270500" imgH="257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1544" y="1916833"/>
                        <a:ext cx="8064896" cy="3944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8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</a:t>
            </a:r>
            <a:r>
              <a:rPr lang="zh-CN" altLang="zh-CN" dirty="0"/>
              <a:t>案例</a:t>
            </a:r>
            <a:r>
              <a:rPr lang="en-US" altLang="zh-CN" dirty="0"/>
              <a:t>1</a:t>
            </a:r>
            <a:r>
              <a:rPr lang="zh-CN" altLang="en-US" dirty="0" smtClean="0"/>
              <a:t>（</a:t>
            </a:r>
            <a:r>
              <a:rPr lang="zh-CN" altLang="zh-CN" dirty="0"/>
              <a:t>3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184229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上述</a:t>
            </a:r>
            <a:r>
              <a:rPr lang="zh-CN" altLang="zh-CN" sz="2800" dirty="0"/>
              <a:t>代码给出了</a:t>
            </a:r>
            <a:r>
              <a:rPr lang="en-US" altLang="zh-CN" sz="2800" dirty="0"/>
              <a:t>GUI</a:t>
            </a:r>
            <a:r>
              <a:rPr lang="zh-CN" altLang="zh-CN" sz="2800" dirty="0"/>
              <a:t>程序的基本流程 </a:t>
            </a:r>
            <a:endParaRPr lang="en-US" altLang="zh-CN" sz="2800" dirty="0"/>
          </a:p>
          <a:p>
            <a:pPr lvl="1"/>
            <a:r>
              <a:rPr lang="zh-CN" altLang="zh-CN" dirty="0"/>
              <a:t>①根据需要从相应的顶层容器继承（如果创建窗体就继承</a:t>
            </a:r>
            <a:r>
              <a:rPr lang="en-US" altLang="zh-CN" dirty="0" err="1"/>
              <a:t>JFrame</a:t>
            </a:r>
            <a:r>
              <a:rPr lang="zh-CN" altLang="zh-CN" dirty="0"/>
              <a:t>，对话框就继承</a:t>
            </a:r>
            <a:r>
              <a:rPr lang="en-US" altLang="zh-CN" dirty="0" err="1"/>
              <a:t>JDialog</a:t>
            </a:r>
            <a:r>
              <a:rPr lang="zh-CN" altLang="zh-CN" dirty="0"/>
              <a:t>），</a:t>
            </a:r>
            <a:r>
              <a:rPr lang="zh-CN" altLang="zh-CN" dirty="0" smtClean="0"/>
              <a:t>新建一个子类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/>
              <a:t>②然后设置顶层容器的属性，包括大小、位置、标题、关闭事件</a:t>
            </a:r>
            <a:r>
              <a:rPr lang="zh-CN" altLang="zh-CN" dirty="0" smtClean="0"/>
              <a:t>等</a:t>
            </a:r>
            <a:r>
              <a:rPr lang="zh-CN" altLang="en-US" dirty="0"/>
              <a:t>；</a:t>
            </a:r>
            <a:endParaRPr lang="zh-CN" altLang="zh-CN" dirty="0"/>
          </a:p>
          <a:p>
            <a:pPr lvl="1"/>
            <a:r>
              <a:rPr lang="zh-CN" altLang="zh-CN" dirty="0"/>
              <a:t>③设置界面上</a:t>
            </a:r>
            <a:r>
              <a:rPr lang="en-US" altLang="zh-CN" dirty="0"/>
              <a:t>GUI</a:t>
            </a:r>
            <a:r>
              <a:rPr lang="zh-CN" altLang="zh-CN" dirty="0"/>
              <a:t>组</a:t>
            </a:r>
            <a:r>
              <a:rPr lang="zh-CN" altLang="zh-CN" dirty="0" smtClean="0"/>
              <a:t>件的事件响应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/>
              <a:t>④向顶层容器上添加</a:t>
            </a:r>
            <a:r>
              <a:rPr lang="en-US" altLang="zh-CN" dirty="0"/>
              <a:t>GUI</a:t>
            </a:r>
            <a:r>
              <a:rPr lang="zh-CN" altLang="zh-CN" dirty="0"/>
              <a:t>组件，并进行</a:t>
            </a:r>
            <a:r>
              <a:rPr lang="zh-CN" altLang="zh-CN" dirty="0" smtClean="0"/>
              <a:t>布局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/>
              <a:t>⑤创建新建子类的实例，调用</a:t>
            </a:r>
            <a:r>
              <a:rPr lang="en-US" altLang="zh-CN" dirty="0" err="1"/>
              <a:t>setVisible</a:t>
            </a:r>
            <a:r>
              <a:rPr lang="zh-CN" altLang="zh-CN" dirty="0"/>
              <a:t>方法显示界面 </a:t>
            </a:r>
            <a:r>
              <a:rPr lang="zh-CN" altLang="en-US" dirty="0" smtClean="0"/>
              <a:t>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9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基于</a:t>
            </a:r>
            <a:r>
              <a:rPr kumimoji="1" lang="en-US" altLang="zh-CN" smtClean="0"/>
              <a:t>AWT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程序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AWT</a:t>
            </a:r>
            <a:r>
              <a:rPr lang="zh-CN" altLang="zh-CN" dirty="0"/>
              <a:t>编</a:t>
            </a:r>
            <a:r>
              <a:rPr lang="zh-CN" altLang="zh-CN" dirty="0" smtClean="0"/>
              <a:t>写的应用程序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Swing</a:t>
            </a:r>
            <a:r>
              <a:rPr lang="zh-CN" altLang="en-US" dirty="0" smtClean="0"/>
              <a:t>程序不同的地方</a:t>
            </a:r>
            <a:endParaRPr lang="en-US" altLang="zh-CN" dirty="0" smtClean="0"/>
          </a:p>
          <a:p>
            <a:pPr lvl="1"/>
            <a:r>
              <a:rPr lang="zh-CN" altLang="zh-CN" dirty="0"/>
              <a:t>①</a:t>
            </a:r>
            <a:r>
              <a:rPr lang="en-US" altLang="zh-CN" dirty="0" err="1"/>
              <a:t>JFrame</a:t>
            </a:r>
            <a:r>
              <a:rPr lang="zh-CN" altLang="zh-CN" dirty="0"/>
              <a:t>和</a:t>
            </a:r>
            <a:r>
              <a:rPr lang="en-US" altLang="zh-CN" dirty="0" err="1"/>
              <a:t>JButton</a:t>
            </a:r>
            <a:r>
              <a:rPr lang="zh-CN" altLang="zh-CN" dirty="0"/>
              <a:t>被替代为</a:t>
            </a:r>
            <a:r>
              <a:rPr lang="en-US" altLang="zh-CN" dirty="0"/>
              <a:t>Frame</a:t>
            </a:r>
            <a:r>
              <a:rPr lang="zh-CN" altLang="zh-CN" dirty="0"/>
              <a:t>和</a:t>
            </a:r>
            <a:r>
              <a:rPr lang="en-US" altLang="zh-CN" dirty="0" smtClean="0"/>
              <a:t>Button</a:t>
            </a:r>
            <a:r>
              <a:rPr lang="zh-CN" altLang="zh-CN" dirty="0"/>
              <a:t>；</a:t>
            </a:r>
          </a:p>
          <a:p>
            <a:pPr lvl="1"/>
            <a:r>
              <a:rPr lang="zh-CN" altLang="zh-CN" dirty="0"/>
              <a:t>②</a:t>
            </a:r>
            <a:r>
              <a:rPr lang="en-US" altLang="zh-CN" dirty="0"/>
              <a:t>Frame</a:t>
            </a:r>
            <a:r>
              <a:rPr lang="zh-CN" altLang="zh-CN" dirty="0"/>
              <a:t>类没有</a:t>
            </a:r>
            <a:r>
              <a:rPr lang="en-US" altLang="zh-CN" dirty="0" err="1"/>
              <a:t>setDefaultCloseOperation</a:t>
            </a:r>
            <a:r>
              <a:rPr lang="zh-CN" altLang="zh-CN" dirty="0"/>
              <a:t>方法，因此用</a:t>
            </a:r>
            <a:r>
              <a:rPr lang="en-US" altLang="zh-CN" dirty="0" err="1"/>
              <a:t>addWindowListener</a:t>
            </a:r>
            <a:r>
              <a:rPr lang="zh-CN" altLang="zh-CN" dirty="0"/>
              <a:t>方法来添加窗口关闭</a:t>
            </a:r>
            <a:r>
              <a:rPr lang="zh-CN" altLang="zh-CN" dirty="0" smtClean="0"/>
              <a:t>事件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zh-CN" altLang="zh-CN" dirty="0"/>
              <a:t>③</a:t>
            </a:r>
            <a:r>
              <a:rPr lang="en-US" altLang="zh-CN" dirty="0" err="1"/>
              <a:t>JOptionPane</a:t>
            </a:r>
            <a:r>
              <a:rPr lang="zh-CN" altLang="zh-CN" dirty="0"/>
              <a:t>类是一个</a:t>
            </a:r>
            <a:r>
              <a:rPr lang="en-US" altLang="zh-CN" dirty="0"/>
              <a:t>Swing</a:t>
            </a:r>
            <a:r>
              <a:rPr lang="zh-CN" altLang="zh-CN" dirty="0"/>
              <a:t>类，</a:t>
            </a:r>
            <a:r>
              <a:rPr lang="zh-CN" altLang="zh-CN" dirty="0" smtClean="0"/>
              <a:t>但</a:t>
            </a:r>
            <a:r>
              <a:rPr lang="en-US" altLang="zh-CN" dirty="0" smtClean="0"/>
              <a:t>AWT</a:t>
            </a:r>
            <a:r>
              <a:rPr lang="zh-CN" altLang="zh-CN" dirty="0"/>
              <a:t>没有类似</a:t>
            </a:r>
            <a:r>
              <a:rPr lang="zh-CN" altLang="zh-CN" dirty="0" smtClean="0"/>
              <a:t>的类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/>
            <a:r>
              <a:rPr lang="zh-CN" altLang="en-US" dirty="0" smtClean="0"/>
              <a:t>由此可见：</a:t>
            </a:r>
            <a:r>
              <a:rPr lang="en-US" altLang="zh-CN" dirty="0" smtClean="0"/>
              <a:t>Swing</a:t>
            </a:r>
            <a:r>
              <a:rPr lang="zh-CN" altLang="zh-CN" dirty="0"/>
              <a:t>和</a:t>
            </a:r>
            <a:r>
              <a:rPr lang="en-US" altLang="zh-CN" dirty="0"/>
              <a:t>AWT</a:t>
            </a:r>
            <a:r>
              <a:rPr lang="zh-CN" altLang="zh-CN" dirty="0"/>
              <a:t>类是可以</a:t>
            </a:r>
            <a:r>
              <a:rPr lang="zh-CN" altLang="zh-CN" dirty="0" smtClean="0"/>
              <a:t>混用的</a:t>
            </a:r>
            <a:r>
              <a:rPr lang="zh-CN" altLang="en-US" dirty="0" smtClean="0"/>
              <a:t>。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4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472261"/>
          </a:xfrm>
        </p:spPr>
        <p:txBody>
          <a:bodyPr>
            <a:normAutofit fontScale="40000" lnSpcReduction="20000"/>
          </a:bodyPr>
          <a:lstStyle/>
          <a:p>
            <a:r>
              <a:rPr kumimoji="1" lang="zh-CN" altLang="en-US" sz="6500" dirty="0"/>
              <a:t>使用</a:t>
            </a:r>
            <a:r>
              <a:rPr kumimoji="1" lang="en-US" altLang="zh-CN" sz="6500" dirty="0" err="1"/>
              <a:t>AWT</a:t>
            </a:r>
            <a:r>
              <a:rPr kumimoji="1" lang="zh-CN" altLang="en-US" sz="6500" dirty="0"/>
              <a:t>的</a:t>
            </a:r>
            <a:r>
              <a:rPr kumimoji="1" lang="en-US" altLang="zh-CN" sz="6500" dirty="0"/>
              <a:t>GUI</a:t>
            </a:r>
            <a:r>
              <a:rPr kumimoji="1" lang="zh-CN" altLang="en-US" sz="6500" dirty="0"/>
              <a:t>程序</a:t>
            </a:r>
            <a:endParaRPr lang="en-US" altLang="zh-CN" sz="6500" dirty="0"/>
          </a:p>
          <a:p>
            <a:r>
              <a:rPr lang="en-US" altLang="zh-CN" dirty="0" smtClean="0"/>
              <a:t>public </a:t>
            </a:r>
            <a:r>
              <a:rPr lang="en-US" altLang="zh-CN" dirty="0"/>
              <a:t>class </a:t>
            </a:r>
            <a:r>
              <a:rPr lang="en-US" altLang="zh-CN" dirty="0" err="1"/>
              <a:t>AWTFrame</a:t>
            </a:r>
            <a:r>
              <a:rPr lang="en-US" altLang="zh-CN" dirty="0"/>
              <a:t> extends Frame{</a:t>
            </a:r>
            <a:endParaRPr lang="zh-CN" altLang="zh-CN" dirty="0"/>
          </a:p>
          <a:p>
            <a:r>
              <a:rPr lang="en-US" altLang="zh-CN" dirty="0"/>
              <a:t>	private Button button=new Button("</a:t>
            </a:r>
            <a:r>
              <a:rPr lang="zh-CN" altLang="zh-CN" dirty="0"/>
              <a:t>按键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AWTFrame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	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(300,300);		//</a:t>
            </a:r>
            <a:r>
              <a:rPr lang="zh-CN" altLang="zh-CN" dirty="0"/>
              <a:t>设置窗体大小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</a:t>
            </a:r>
            <a:r>
              <a:rPr lang="en-US" altLang="zh-CN" dirty="0"/>
              <a:t>(400, 400);	//</a:t>
            </a:r>
            <a:r>
              <a:rPr lang="zh-CN" altLang="zh-CN" dirty="0"/>
              <a:t>设置窗体显示位置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setTitle</a:t>
            </a:r>
            <a:r>
              <a:rPr lang="en-US" altLang="zh-CN" dirty="0"/>
              <a:t>("</a:t>
            </a:r>
            <a:r>
              <a:rPr lang="en-US" altLang="zh-CN" dirty="0" err="1"/>
              <a:t>AWTFrame</a:t>
            </a:r>
            <a:r>
              <a:rPr lang="en-US" altLang="zh-CN" dirty="0"/>
              <a:t>");	//</a:t>
            </a:r>
            <a:r>
              <a:rPr lang="zh-CN" altLang="zh-CN" dirty="0"/>
              <a:t>设置窗体标题栏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设置窗体关闭事件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this.addWindowListener</a:t>
            </a:r>
            <a:r>
              <a:rPr lang="en-US" altLang="zh-CN" dirty="0"/>
              <a:t>(new </a:t>
            </a:r>
            <a:r>
              <a:rPr lang="en-US" altLang="zh-CN" dirty="0" err="1"/>
              <a:t>WindowAdapter</a:t>
            </a:r>
            <a:r>
              <a:rPr lang="en-US" altLang="zh-CN" dirty="0"/>
              <a:t>(){</a:t>
            </a:r>
            <a:endParaRPr lang="zh-CN" altLang="zh-CN" dirty="0"/>
          </a:p>
          <a:p>
            <a:r>
              <a:rPr lang="en-US" altLang="zh-CN" dirty="0"/>
              <a:t>			public void </a:t>
            </a:r>
            <a:r>
              <a:rPr lang="en-US" altLang="zh-CN" dirty="0" err="1"/>
              <a:t>windowClosing</a:t>
            </a:r>
            <a:r>
              <a:rPr lang="en-US" altLang="zh-CN" dirty="0"/>
              <a:t>(</a:t>
            </a:r>
            <a:r>
              <a:rPr lang="en-US" altLang="zh-CN" dirty="0" err="1"/>
              <a:t>WindowEvent</a:t>
            </a:r>
            <a:r>
              <a:rPr lang="en-US" altLang="zh-CN" dirty="0"/>
              <a:t> arg0) {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err="1"/>
              <a:t>System.exit</a:t>
            </a:r>
            <a:r>
              <a:rPr lang="en-US" altLang="zh-CN" dirty="0"/>
              <a:t>(0);</a:t>
            </a:r>
            <a:endParaRPr lang="zh-CN" altLang="zh-CN" dirty="0"/>
          </a:p>
          <a:p>
            <a:r>
              <a:rPr lang="en-US" altLang="zh-CN" dirty="0"/>
              <a:t>			}</a:t>
            </a:r>
            <a:endParaRPr lang="zh-CN" altLang="zh-CN" dirty="0"/>
          </a:p>
          <a:p>
            <a:r>
              <a:rPr lang="en-US" altLang="zh-CN" dirty="0"/>
              <a:t>		});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FlowLayout</a:t>
            </a:r>
            <a:r>
              <a:rPr lang="en-US" altLang="zh-CN" dirty="0"/>
              <a:t>());	//</a:t>
            </a:r>
            <a:r>
              <a:rPr lang="zh-CN" altLang="zh-CN" dirty="0"/>
              <a:t>设置布局管理器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添加按键事件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button.addActionListener</a:t>
            </a:r>
            <a:r>
              <a:rPr lang="en-US" altLang="zh-CN" dirty="0"/>
              <a:t>(new </a:t>
            </a:r>
            <a:r>
              <a:rPr lang="en-US" altLang="zh-CN" dirty="0" err="1"/>
              <a:t>ActionListener</a:t>
            </a:r>
            <a:r>
              <a:rPr lang="en-US" altLang="zh-CN" dirty="0"/>
              <a:t>(){</a:t>
            </a:r>
            <a:endParaRPr lang="zh-CN" altLang="zh-CN" dirty="0"/>
          </a:p>
          <a:p>
            <a:r>
              <a:rPr lang="en-US" altLang="zh-CN" dirty="0"/>
              <a:t>			public void </a:t>
            </a:r>
            <a:r>
              <a:rPr lang="en-US" altLang="zh-CN" dirty="0" err="1"/>
              <a:t>actionPerformed</a:t>
            </a:r>
            <a:r>
              <a:rPr lang="en-US" altLang="zh-CN" dirty="0"/>
              <a:t>(</a:t>
            </a:r>
            <a:r>
              <a:rPr lang="en-US" altLang="zh-CN" dirty="0" err="1"/>
              <a:t>ActionEvent</a:t>
            </a:r>
            <a:r>
              <a:rPr lang="en-US" altLang="zh-CN" dirty="0"/>
              <a:t> event) {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err="1"/>
              <a:t>JOptionPane.showMessageDialog</a:t>
            </a:r>
            <a:r>
              <a:rPr lang="en-US" altLang="zh-CN" dirty="0"/>
              <a:t>(null, "</a:t>
            </a:r>
            <a:r>
              <a:rPr lang="zh-CN" altLang="zh-CN" dirty="0"/>
              <a:t>点击了按键！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		}</a:t>
            </a:r>
            <a:endParaRPr lang="zh-CN" altLang="zh-CN" dirty="0"/>
          </a:p>
          <a:p>
            <a:r>
              <a:rPr lang="en-US" altLang="zh-CN" dirty="0"/>
              <a:t>		});</a:t>
            </a:r>
            <a:endParaRPr lang="zh-CN" altLang="zh-CN" dirty="0"/>
          </a:p>
          <a:p>
            <a:r>
              <a:rPr lang="en-US" altLang="zh-CN" dirty="0"/>
              <a:t>		add(button);	//</a:t>
            </a:r>
            <a:r>
              <a:rPr lang="zh-CN" altLang="zh-CN" dirty="0"/>
              <a:t>添加按键</a:t>
            </a:r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AWTFrame</a:t>
            </a:r>
            <a:r>
              <a:rPr lang="en-US" altLang="zh-CN" dirty="0"/>
              <a:t> frame=new </a:t>
            </a:r>
            <a:r>
              <a:rPr lang="en-US" altLang="zh-CN" dirty="0" err="1"/>
              <a:t>AWTFrame</a:t>
            </a:r>
            <a:r>
              <a:rPr lang="en-US" altLang="zh-CN" dirty="0"/>
              <a:t>();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	//</a:t>
            </a:r>
            <a:r>
              <a:rPr lang="zh-CN" altLang="zh-CN" dirty="0"/>
              <a:t>显示窗体</a:t>
            </a:r>
            <a:r>
              <a:rPr lang="en-US" altLang="zh-CN" dirty="0"/>
              <a:t>		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201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sz="2800" dirty="0"/>
              <a:t>使用</a:t>
            </a:r>
            <a:r>
              <a:rPr kumimoji="1" lang="en-US" altLang="zh-CN" sz="2800" dirty="0" err="1"/>
              <a:t>AWT</a:t>
            </a:r>
            <a:r>
              <a:rPr kumimoji="1" lang="zh-CN" altLang="en-US" sz="2800" dirty="0"/>
              <a:t>的</a:t>
            </a:r>
            <a:r>
              <a:rPr kumimoji="1" lang="en-US" altLang="zh-CN" sz="2800" dirty="0"/>
              <a:t>GUI</a:t>
            </a:r>
            <a:r>
              <a:rPr kumimoji="1" lang="zh-CN" altLang="en-US" sz="2800" dirty="0"/>
              <a:t>程序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571171"/>
              </p:ext>
            </p:extLst>
          </p:nvPr>
        </p:nvGraphicFramePr>
        <p:xfrm>
          <a:off x="2135560" y="1700808"/>
          <a:ext cx="7992888" cy="3909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" name="文档" r:id="rId3" imgW="5270500" imgH="2578100" progId="Word.Document.12">
                  <p:embed/>
                </p:oleObj>
              </mc:Choice>
              <mc:Fallback>
                <p:oleObj name="文档" r:id="rId3" imgW="5270500" imgH="257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5560" y="1700808"/>
                        <a:ext cx="7992888" cy="3909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871864" y="5805264"/>
            <a:ext cx="271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图  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使用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AWT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GUI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程序 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325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10.3 </a:t>
            </a:r>
            <a:r>
              <a:rPr kumimoji="1" lang="zh-CN" altLang="en-US" dirty="0" smtClean="0"/>
              <a:t>界面布局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zh-CN" dirty="0"/>
              <a:t>无布局管理器</a:t>
            </a:r>
            <a:r>
              <a:rPr lang="zh-CN" altLang="zh-CN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类似于</a:t>
            </a:r>
            <a:r>
              <a:rPr lang="en-US" altLang="zh-CN" dirty="0"/>
              <a:t>VB</a:t>
            </a:r>
            <a:r>
              <a:rPr lang="zh-CN" altLang="zh-CN" dirty="0"/>
              <a:t>、</a:t>
            </a:r>
            <a:r>
              <a:rPr lang="en-US" altLang="zh-CN" dirty="0"/>
              <a:t>Delphi</a:t>
            </a:r>
            <a:r>
              <a:rPr lang="zh-CN" altLang="zh-CN" dirty="0"/>
              <a:t>和</a:t>
            </a:r>
            <a:r>
              <a:rPr lang="en-US" altLang="zh-CN" dirty="0"/>
              <a:t>VC++</a:t>
            </a:r>
            <a:r>
              <a:rPr lang="zh-CN" altLang="zh-CN" dirty="0"/>
              <a:t>采用的布局方式，通过指定</a:t>
            </a:r>
            <a:r>
              <a:rPr lang="en-US" altLang="zh-CN" dirty="0"/>
              <a:t>GUI</a:t>
            </a:r>
            <a:r>
              <a:rPr lang="zh-CN" altLang="zh-CN" dirty="0"/>
              <a:t>组件在窗体上的绝对位置进行组件布局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zh-CN" dirty="0"/>
              <a:t>基于布局管理器的布局 </a:t>
            </a:r>
            <a:endParaRPr lang="en-US" altLang="zh-CN" dirty="0" smtClean="0"/>
          </a:p>
          <a:p>
            <a:pPr lvl="1"/>
            <a:r>
              <a:rPr lang="zh-CN" altLang="zh-CN" dirty="0"/>
              <a:t>首先通过调用容器类（</a:t>
            </a:r>
            <a:r>
              <a:rPr lang="en-US" altLang="zh-CN" dirty="0" err="1"/>
              <a:t>JFrame</a:t>
            </a:r>
            <a:r>
              <a:rPr lang="zh-CN" altLang="zh-CN" dirty="0"/>
              <a:t>、</a:t>
            </a:r>
            <a:r>
              <a:rPr lang="en-US" altLang="zh-CN" dirty="0" err="1"/>
              <a:t>JDialog</a:t>
            </a:r>
            <a:r>
              <a:rPr lang="zh-CN" altLang="zh-CN" dirty="0"/>
              <a:t>或者</a:t>
            </a:r>
            <a:r>
              <a:rPr lang="en-US" altLang="zh-CN" dirty="0" err="1"/>
              <a:t>JPanel</a:t>
            </a:r>
            <a:r>
              <a:rPr lang="zh-CN" altLang="zh-CN" dirty="0"/>
              <a:t>等）的</a:t>
            </a:r>
            <a:r>
              <a:rPr lang="en-US" altLang="zh-CN" dirty="0" err="1"/>
              <a:t>setLayout</a:t>
            </a:r>
            <a:r>
              <a:rPr lang="zh-CN" altLang="zh-CN" dirty="0"/>
              <a:t>方法设置布局管理器（包括</a:t>
            </a:r>
            <a:r>
              <a:rPr lang="en-US" altLang="zh-CN" dirty="0" err="1"/>
              <a:t>FlowLayout</a:t>
            </a:r>
            <a:r>
              <a:rPr lang="zh-CN" altLang="zh-CN" dirty="0"/>
              <a:t>、</a:t>
            </a:r>
            <a:r>
              <a:rPr lang="en-US" altLang="zh-CN" dirty="0" err="1"/>
              <a:t>BorderLayout</a:t>
            </a:r>
            <a:r>
              <a:rPr lang="zh-CN" altLang="zh-CN" dirty="0"/>
              <a:t>、</a:t>
            </a:r>
            <a:r>
              <a:rPr lang="en-US" altLang="zh-CN" dirty="0" err="1"/>
              <a:t>GridLayout</a:t>
            </a:r>
            <a:r>
              <a:rPr lang="zh-CN" altLang="zh-CN" dirty="0"/>
              <a:t>等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，</a:t>
            </a:r>
            <a:r>
              <a:rPr lang="zh-CN" altLang="zh-CN" dirty="0" smtClean="0"/>
              <a:t>设置好布局管理器之</a:t>
            </a:r>
            <a:r>
              <a:rPr lang="zh-CN" altLang="zh-CN" dirty="0"/>
              <a:t>后，容器内的所有组件的布局就由布局管理器负责，包括组件的排列顺序，组件的大小、位置，当窗口移动或调整大小后组件如何变化等 </a:t>
            </a:r>
            <a:r>
              <a:rPr lang="zh-CN" altLang="en-US" dirty="0"/>
              <a:t>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5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无布局管理器布局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en-US" altLang="zh-CN" dirty="0" smtClean="0"/>
          </a:p>
          <a:p>
            <a:pPr lvl="1"/>
            <a:r>
              <a:rPr lang="zh-CN" altLang="zh-CN" dirty="0"/>
              <a:t>调用容器的</a:t>
            </a:r>
            <a:r>
              <a:rPr lang="en-US" altLang="zh-CN" dirty="0" err="1"/>
              <a:t>setLayout</a:t>
            </a:r>
            <a:r>
              <a:rPr lang="zh-CN" altLang="zh-CN" dirty="0"/>
              <a:t>方法，并将布局管理器设置为</a:t>
            </a:r>
            <a:r>
              <a:rPr lang="en-US" altLang="zh-CN" dirty="0"/>
              <a:t>null</a:t>
            </a:r>
            <a:r>
              <a:rPr lang="zh-CN" altLang="zh-CN" dirty="0"/>
              <a:t>。取消掉默认布局管理器之后，就可以使用</a:t>
            </a:r>
            <a:r>
              <a:rPr lang="en-US" altLang="zh-CN" dirty="0"/>
              <a:t>GUI</a:t>
            </a:r>
            <a:r>
              <a:rPr lang="zh-CN" altLang="zh-CN" dirty="0"/>
              <a:t>组件的</a:t>
            </a:r>
            <a:r>
              <a:rPr lang="en-US" altLang="zh-CN" dirty="0" err="1"/>
              <a:t>setLocation</a:t>
            </a:r>
            <a:r>
              <a:rPr lang="en-US" altLang="zh-CN" dirty="0"/>
              <a:t>()</a:t>
            </a:r>
            <a:r>
              <a:rPr lang="zh-CN" altLang="zh-CN" dirty="0"/>
              <a:t>，</a:t>
            </a:r>
            <a:r>
              <a:rPr lang="en-US" altLang="zh-CN" dirty="0" err="1"/>
              <a:t>setSize</a:t>
            </a:r>
            <a:r>
              <a:rPr lang="en-US" altLang="zh-CN" dirty="0"/>
              <a:t>()</a:t>
            </a:r>
            <a:r>
              <a:rPr lang="zh-CN" altLang="zh-CN" dirty="0"/>
              <a:t>，</a:t>
            </a:r>
            <a:r>
              <a:rPr lang="en-US" altLang="zh-CN" dirty="0" err="1"/>
              <a:t>setBounds</a:t>
            </a:r>
            <a:r>
              <a:rPr lang="en-US" altLang="zh-CN" dirty="0"/>
              <a:t>() </a:t>
            </a:r>
            <a:r>
              <a:rPr lang="zh-CN" altLang="zh-CN" dirty="0"/>
              <a:t>等布局方法来对</a:t>
            </a:r>
            <a:r>
              <a:rPr lang="en-US" altLang="zh-CN" dirty="0"/>
              <a:t>GUI</a:t>
            </a:r>
            <a:r>
              <a:rPr lang="zh-CN" altLang="zh-CN" dirty="0"/>
              <a:t>组件的位置、大小进行设置 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968435"/>
              </p:ext>
            </p:extLst>
          </p:nvPr>
        </p:nvGraphicFramePr>
        <p:xfrm>
          <a:off x="2063553" y="3501008"/>
          <a:ext cx="7955625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" name="文档" r:id="rId3" imgW="5422900" imgH="1816100" progId="Word.Document.12">
                  <p:embed/>
                </p:oleObj>
              </mc:Choice>
              <mc:Fallback>
                <p:oleObj name="文档" r:id="rId3" imgW="5422900" imgH="1816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553" y="3501008"/>
                        <a:ext cx="7955625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7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616277"/>
          </a:xfrm>
        </p:spPr>
        <p:txBody>
          <a:bodyPr>
            <a:normAutofit fontScale="47500" lnSpcReduction="20000"/>
          </a:bodyPr>
          <a:lstStyle/>
          <a:p>
            <a:r>
              <a:rPr lang="zh-CN" altLang="zh-CN" sz="5500" dirty="0"/>
              <a:t>无布局管理器的实例 </a:t>
            </a:r>
            <a:endParaRPr lang="en-US" altLang="zh-CN" sz="5500" dirty="0"/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AbsoluteLayoutDemo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button=new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");;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JTextField</a:t>
            </a:r>
            <a:r>
              <a:rPr lang="en-US" altLang="zh-CN" dirty="0"/>
              <a:t> </a:t>
            </a:r>
            <a:r>
              <a:rPr lang="en-US" altLang="zh-CN" dirty="0" err="1"/>
              <a:t>textField</a:t>
            </a:r>
            <a:r>
              <a:rPr lang="en-US" altLang="zh-CN" dirty="0"/>
              <a:t>=new </a:t>
            </a:r>
            <a:r>
              <a:rPr lang="en-US" altLang="zh-CN" dirty="0" err="1"/>
              <a:t>JTextField</a:t>
            </a:r>
            <a:r>
              <a:rPr lang="en-US" altLang="zh-CN" dirty="0"/>
              <a:t>("</a:t>
            </a:r>
            <a:r>
              <a:rPr lang="zh-CN" altLang="zh-CN" dirty="0"/>
              <a:t>文本框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AbsoluteLayoutDemo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	{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(500, 200);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</a:t>
            </a:r>
            <a:r>
              <a:rPr lang="en-US" altLang="zh-CN" dirty="0"/>
              <a:t>(400, 400);	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设置布局管理为</a:t>
            </a:r>
            <a:r>
              <a:rPr lang="en-US" altLang="zh-CN" dirty="0"/>
              <a:t>null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(null);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设置输入框的位置为</a:t>
            </a:r>
            <a:r>
              <a:rPr lang="en-US" altLang="zh-CN" dirty="0"/>
              <a:t>(20,20)</a:t>
            </a:r>
            <a:r>
              <a:rPr lang="zh-CN" altLang="zh-CN" dirty="0"/>
              <a:t>，宽</a:t>
            </a:r>
            <a:r>
              <a:rPr lang="en-US" altLang="zh-CN" dirty="0"/>
              <a:t>200</a:t>
            </a:r>
            <a:r>
              <a:rPr lang="zh-CN" altLang="zh-CN" dirty="0"/>
              <a:t>，高</a:t>
            </a:r>
            <a:r>
              <a:rPr lang="en-US" altLang="zh-CN" dirty="0"/>
              <a:t>100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textField.setBounds</a:t>
            </a:r>
            <a:r>
              <a:rPr lang="en-US" altLang="zh-CN" dirty="0"/>
              <a:t>(20,20,200,100);</a:t>
            </a:r>
            <a:endParaRPr lang="zh-CN" altLang="zh-CN" dirty="0"/>
          </a:p>
          <a:p>
            <a:r>
              <a:rPr lang="en-US" altLang="zh-CN" dirty="0"/>
              <a:t>		add(</a:t>
            </a:r>
            <a:r>
              <a:rPr lang="en-US" altLang="zh-CN" dirty="0" err="1"/>
              <a:t>textField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设置按键的位置为</a:t>
            </a:r>
            <a:r>
              <a:rPr lang="en-US" altLang="zh-CN" dirty="0"/>
              <a:t>(300,50)</a:t>
            </a:r>
            <a:r>
              <a:rPr lang="zh-CN" altLang="zh-CN" dirty="0"/>
              <a:t>，宽</a:t>
            </a:r>
            <a:r>
              <a:rPr lang="en-US" altLang="zh-CN" dirty="0"/>
              <a:t>100</a:t>
            </a:r>
            <a:r>
              <a:rPr lang="zh-CN" altLang="zh-CN" dirty="0"/>
              <a:t>，高</a:t>
            </a:r>
            <a:r>
              <a:rPr lang="en-US" altLang="zh-CN" dirty="0"/>
              <a:t>20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button.setLocation</a:t>
            </a:r>
            <a:r>
              <a:rPr lang="en-US" altLang="zh-CN" dirty="0"/>
              <a:t>(300, 50);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button.setSize</a:t>
            </a:r>
            <a:r>
              <a:rPr lang="en-US" altLang="zh-CN" dirty="0"/>
              <a:t>(100, 20);</a:t>
            </a:r>
            <a:endParaRPr lang="zh-CN" altLang="zh-CN" dirty="0"/>
          </a:p>
          <a:p>
            <a:r>
              <a:rPr lang="en-US" altLang="zh-CN" dirty="0"/>
              <a:t>		add(button);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AbsoluteLayoutDemo</a:t>
            </a:r>
            <a:r>
              <a:rPr lang="en-US" altLang="zh-CN" dirty="0"/>
              <a:t> frame=new </a:t>
            </a:r>
            <a:r>
              <a:rPr lang="en-US" altLang="zh-CN" dirty="0" err="1"/>
              <a:t>AbsoluteLayoutDemo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}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6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本章案例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（</a:t>
            </a:r>
            <a:r>
              <a:rPr kumimoji="1" lang="zh-CN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540" y="2636912"/>
            <a:ext cx="6421805" cy="2592288"/>
          </a:xfrm>
          <a:prstGeom prst="rect">
            <a:avLst/>
          </a:prstGeom>
        </p:spPr>
      </p:pic>
      <p:sp>
        <p:nvSpPr>
          <p:cNvPr id="7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1295797"/>
          </a:xfrm>
        </p:spPr>
        <p:txBody>
          <a:bodyPr/>
          <a:lstStyle/>
          <a:p>
            <a:r>
              <a:rPr lang="zh-CN" altLang="zh-CN" sz="2800" dirty="0"/>
              <a:t>无布局管理器的实例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布局管理器</a:t>
            </a:r>
            <a:r>
              <a:rPr lang="en-US" altLang="zh-CN" dirty="0" err="1" smtClean="0"/>
              <a:t>FlowLayout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 smtClean="0"/>
              <a:t>放置规律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其</a:t>
            </a:r>
            <a:r>
              <a:rPr lang="en-US" altLang="zh-CN" dirty="0"/>
              <a:t>GUI</a:t>
            </a:r>
            <a:r>
              <a:rPr lang="zh-CN" altLang="zh-CN" dirty="0"/>
              <a:t>组件的放置规律是从左到右、从上到下进行</a:t>
            </a:r>
            <a:r>
              <a:rPr lang="zh-CN" altLang="zh-CN" dirty="0" smtClean="0"/>
              <a:t>放置</a:t>
            </a:r>
            <a:r>
              <a:rPr lang="zh-CN" altLang="zh-CN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如果</a:t>
            </a:r>
            <a:r>
              <a:rPr lang="zh-CN" altLang="zh-CN" dirty="0"/>
              <a:t>界面足够宽，第一个组件先添加到容器中第一行的最左边，后续的组件依次添加到上一个组件的右边，如果当前行已放置不下该组件，则放置到下一行的最左边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en-US" dirty="0" smtClean="0"/>
              <a:t>容器大小改变时变化规律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组</a:t>
            </a:r>
            <a:r>
              <a:rPr lang="zh-CN" altLang="zh-CN" dirty="0"/>
              <a:t>件的大小不变，但是相对位置会发生变化。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4294967295"/>
          </p:nvPr>
        </p:nvSpPr>
        <p:spPr>
          <a:xfrm>
            <a:off x="2524125" y="943513"/>
            <a:ext cx="3429000" cy="92868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4800" dirty="0">
                <a:solidFill>
                  <a:srgbClr val="C00000"/>
                </a:solidFill>
              </a:rPr>
              <a:t>主要内容</a:t>
            </a:r>
          </a:p>
        </p:txBody>
      </p:sp>
      <p:sp>
        <p:nvSpPr>
          <p:cNvPr id="24579" name="矩形 6"/>
          <p:cNvSpPr>
            <a:spLocks noChangeArrowheads="1"/>
          </p:cNvSpPr>
          <p:nvPr/>
        </p:nvSpPr>
        <p:spPr bwMode="auto">
          <a:xfrm>
            <a:off x="9271000" y="4857750"/>
            <a:ext cx="11112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200" b="1">
                <a:solidFill>
                  <a:schemeClr val="bg1"/>
                </a:solidFill>
                <a:latin typeface="Calibri" pitchFamily="34" charset="0"/>
              </a:rPr>
              <a:t>Back to </a:t>
            </a:r>
          </a:p>
          <a:p>
            <a:r>
              <a:rPr lang="en-US" altLang="zh-CN" sz="2200" b="1">
                <a:solidFill>
                  <a:schemeClr val="bg1"/>
                </a:solidFill>
                <a:latin typeface="Calibri" pitchFamily="34" charset="0"/>
              </a:rPr>
              <a:t>school</a:t>
            </a:r>
            <a:endParaRPr lang="zh-CN" altLang="en-US" sz="2200" b="1">
              <a:solidFill>
                <a:schemeClr val="bg1"/>
              </a:solidFill>
              <a:latin typeface="Calibri" pitchFamily="34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157301012"/>
              </p:ext>
            </p:extLst>
          </p:nvPr>
        </p:nvGraphicFramePr>
        <p:xfrm>
          <a:off x="2595538" y="1943052"/>
          <a:ext cx="5929354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876925"/>
          </a:xfrm>
        </p:spPr>
        <p:txBody>
          <a:bodyPr>
            <a:normAutofit fontScale="47500" lnSpcReduction="20000"/>
          </a:bodyPr>
          <a:lstStyle/>
          <a:p>
            <a:r>
              <a:rPr lang="zh-CN" altLang="zh-CN" sz="5500" dirty="0"/>
              <a:t>使用</a:t>
            </a:r>
            <a:r>
              <a:rPr lang="en-US" altLang="zh-CN" sz="5500" dirty="0" err="1"/>
              <a:t>FlowLayout</a:t>
            </a:r>
            <a:r>
              <a:rPr lang="zh-CN" altLang="zh-CN" sz="5500" dirty="0"/>
              <a:t>的实例 </a:t>
            </a:r>
            <a:endParaRPr lang="en-US" altLang="zh-CN" sz="5500" dirty="0"/>
          </a:p>
          <a:p>
            <a:r>
              <a:rPr lang="en-US" altLang="zh-CN" dirty="0" smtClean="0"/>
              <a:t>public </a:t>
            </a:r>
            <a:r>
              <a:rPr lang="en-US" altLang="zh-CN" dirty="0"/>
              <a:t>class </a:t>
            </a:r>
            <a:r>
              <a:rPr lang="en-US" altLang="zh-CN" dirty="0" err="1"/>
              <a:t>FlowLayoutDemo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button1 = new </a:t>
            </a:r>
            <a:r>
              <a:rPr lang="en-US" altLang="zh-CN" dirty="0" err="1"/>
              <a:t>JButton</a:t>
            </a:r>
            <a:r>
              <a:rPr lang="en-US" altLang="zh-CN" dirty="0"/>
              <a:t>("First Button");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button2 = new </a:t>
            </a:r>
            <a:r>
              <a:rPr lang="en-US" altLang="zh-CN" dirty="0" err="1"/>
              <a:t>JButton</a:t>
            </a:r>
            <a:r>
              <a:rPr lang="en-US" altLang="zh-CN" dirty="0"/>
              <a:t>("Second Button");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button3 = new </a:t>
            </a:r>
            <a:r>
              <a:rPr lang="en-US" altLang="zh-CN" dirty="0" err="1"/>
              <a:t>JButton</a:t>
            </a:r>
            <a:r>
              <a:rPr lang="en-US" altLang="zh-CN" dirty="0"/>
              <a:t>("Third Button");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button4 = new </a:t>
            </a:r>
            <a:r>
              <a:rPr lang="en-US" altLang="zh-CN" dirty="0" err="1"/>
              <a:t>JButton</a:t>
            </a:r>
            <a:r>
              <a:rPr lang="en-US" altLang="zh-CN" dirty="0"/>
              <a:t>("Fourth Button");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FlowLayoutDemo</a:t>
            </a:r>
            <a:r>
              <a:rPr lang="en-US" altLang="zh-CN" dirty="0"/>
              <a:t>()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 150);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</a:t>
            </a:r>
            <a:r>
              <a:rPr lang="en-US" altLang="zh-CN" dirty="0"/>
              <a:t>(400, 400);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设置布局方式为</a:t>
            </a:r>
            <a:r>
              <a:rPr lang="en-US" altLang="zh-CN" dirty="0" err="1"/>
              <a:t>FlowLayout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FlowLayout</a:t>
            </a:r>
            <a:r>
              <a:rPr lang="en-US" altLang="zh-CN" dirty="0"/>
              <a:t>());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添加按键，注意设置布局方式之后任何对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组件进行设置的方法，例如</a:t>
            </a:r>
            <a:r>
              <a:rPr lang="en-US" altLang="zh-CN" dirty="0" err="1"/>
              <a:t>setSize</a:t>
            </a:r>
            <a:r>
              <a:rPr lang="zh-CN" altLang="zh-CN" dirty="0"/>
              <a:t>、</a:t>
            </a:r>
          </a:p>
          <a:p>
            <a:r>
              <a:rPr lang="en-US" altLang="zh-CN" dirty="0"/>
              <a:t>		//</a:t>
            </a:r>
            <a:r>
              <a:rPr lang="en-US" altLang="zh-CN" dirty="0" err="1"/>
              <a:t>setLocation</a:t>
            </a:r>
            <a:r>
              <a:rPr lang="zh-CN" altLang="zh-CN" dirty="0"/>
              <a:t>等都会失效</a:t>
            </a:r>
          </a:p>
          <a:p>
            <a:r>
              <a:rPr lang="en-US" altLang="zh-CN" dirty="0"/>
              <a:t>		add(button1);</a:t>
            </a:r>
            <a:endParaRPr lang="zh-CN" altLang="zh-CN" dirty="0"/>
          </a:p>
          <a:p>
            <a:r>
              <a:rPr lang="en-US" altLang="zh-CN" dirty="0"/>
              <a:t>		add(button2);</a:t>
            </a:r>
            <a:endParaRPr lang="zh-CN" altLang="zh-CN" dirty="0"/>
          </a:p>
          <a:p>
            <a:r>
              <a:rPr lang="en-US" altLang="zh-CN" dirty="0"/>
              <a:t>		add(button3);</a:t>
            </a:r>
            <a:endParaRPr lang="zh-CN" altLang="zh-CN" dirty="0"/>
          </a:p>
          <a:p>
            <a:r>
              <a:rPr lang="en-US" altLang="zh-CN" dirty="0"/>
              <a:t>		add(button4);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 </a:t>
            </a:r>
            <a:r>
              <a:rPr lang="en-US" altLang="zh-CN" dirty="0" err="1"/>
              <a:t>arg</a:t>
            </a:r>
            <a:r>
              <a:rPr lang="en-US" altLang="zh-CN" dirty="0"/>
              <a:t>[])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FlowLayoutDemo</a:t>
            </a:r>
            <a:r>
              <a:rPr lang="en-US" altLang="zh-CN" dirty="0"/>
              <a:t> frame = new </a:t>
            </a:r>
            <a:r>
              <a:rPr lang="en-US" altLang="zh-CN" dirty="0" err="1"/>
              <a:t>FlowLayoutDemo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}</a:t>
            </a:r>
            <a:r>
              <a:rPr lang="zh-CN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本章案例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（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1367805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sz="2800" dirty="0"/>
              <a:t>使用</a:t>
            </a:r>
            <a:r>
              <a:rPr lang="en-US" altLang="zh-CN" sz="2800" dirty="0" err="1"/>
              <a:t>FlowLayout</a:t>
            </a:r>
            <a:r>
              <a:rPr lang="zh-CN" altLang="zh-CN" sz="2800" dirty="0"/>
              <a:t>的实例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左图</a:t>
            </a:r>
            <a:r>
              <a:rPr lang="zh-CN" altLang="zh-CN" dirty="0" smtClean="0"/>
              <a:t>是程序默认运行的情况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右图</a:t>
            </a:r>
            <a:r>
              <a:rPr lang="zh-CN" altLang="zh-CN" dirty="0" smtClean="0"/>
              <a:t>是改变窗</a:t>
            </a:r>
            <a:r>
              <a:rPr lang="zh-CN" altLang="zh-CN" dirty="0"/>
              <a:t>口大小之后的界面情况。 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73180"/>
              </p:ext>
            </p:extLst>
          </p:nvPr>
        </p:nvGraphicFramePr>
        <p:xfrm>
          <a:off x="2063552" y="2924944"/>
          <a:ext cx="8367330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6" name="文档" r:id="rId3" imgW="5270500" imgH="1587500" progId="Word.Document.12">
                  <p:embed/>
                </p:oleObj>
              </mc:Choice>
              <mc:Fallback>
                <p:oleObj name="文档" r:id="rId3" imgW="5270500" imgH="158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552" y="2924944"/>
                        <a:ext cx="8367330" cy="252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布局管理器</a:t>
            </a:r>
            <a:r>
              <a:rPr lang="en-US" altLang="zh-CN" dirty="0" err="1" smtClean="0"/>
              <a:t>BorderLayout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放置规律</a:t>
            </a:r>
            <a:endParaRPr lang="en-US" altLang="zh-CN" dirty="0"/>
          </a:p>
          <a:p>
            <a:pPr lvl="1"/>
            <a:r>
              <a:rPr lang="en-US" altLang="zh-CN" dirty="0" err="1"/>
              <a:t>BorderLayout</a:t>
            </a:r>
            <a:r>
              <a:rPr lang="zh-CN" altLang="zh-CN" dirty="0"/>
              <a:t>布局把界面分成</a:t>
            </a:r>
            <a:r>
              <a:rPr lang="en-US" altLang="zh-CN" dirty="0"/>
              <a:t>5</a:t>
            </a:r>
            <a:r>
              <a:rPr lang="zh-CN" altLang="zh-CN" dirty="0"/>
              <a:t>个区域：</a:t>
            </a:r>
            <a:r>
              <a:rPr lang="en-US" altLang="zh-CN" dirty="0"/>
              <a:t>North</a:t>
            </a:r>
            <a:r>
              <a:rPr lang="zh-CN" altLang="zh-CN" dirty="0"/>
              <a:t>，</a:t>
            </a:r>
            <a:r>
              <a:rPr lang="en-US" altLang="zh-CN" dirty="0"/>
              <a:t>South</a:t>
            </a:r>
            <a:r>
              <a:rPr lang="zh-CN" altLang="zh-CN" dirty="0"/>
              <a:t>，</a:t>
            </a:r>
            <a:r>
              <a:rPr lang="en-US" altLang="zh-CN" dirty="0"/>
              <a:t>East</a:t>
            </a:r>
            <a:r>
              <a:rPr lang="zh-CN" altLang="zh-CN" dirty="0"/>
              <a:t>，</a:t>
            </a:r>
            <a:r>
              <a:rPr lang="en-US" altLang="zh-CN" dirty="0"/>
              <a:t>West</a:t>
            </a:r>
            <a:r>
              <a:rPr lang="zh-CN" altLang="zh-CN" dirty="0"/>
              <a:t>和</a:t>
            </a:r>
            <a:r>
              <a:rPr lang="en-US" altLang="zh-CN" dirty="0"/>
              <a:t>Center</a:t>
            </a:r>
            <a:r>
              <a:rPr lang="zh-CN" altLang="zh-CN" dirty="0"/>
              <a:t>，每个区域只能放置一个组</a:t>
            </a:r>
            <a:r>
              <a:rPr lang="zh-CN" altLang="zh-CN" dirty="0" smtClean="0"/>
              <a:t>件；</a:t>
            </a:r>
          </a:p>
          <a:p>
            <a:r>
              <a:rPr lang="zh-CN" altLang="en-US" dirty="0" smtClean="0"/>
              <a:t>界面大小改变时变化规律</a:t>
            </a:r>
            <a:endParaRPr lang="en-US" altLang="zh-CN" dirty="0" smtClean="0"/>
          </a:p>
          <a:p>
            <a:pPr lvl="1"/>
            <a:r>
              <a:rPr lang="zh-CN" altLang="zh-CN" dirty="0"/>
              <a:t>组件的相对位置不变，大小发生变化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例如容器变</a:t>
            </a:r>
            <a:r>
              <a:rPr lang="zh-CN" altLang="zh-CN" dirty="0"/>
              <a:t>高了，则</a:t>
            </a:r>
            <a:r>
              <a:rPr lang="en-US" altLang="zh-CN" dirty="0"/>
              <a:t>North</a:t>
            </a:r>
            <a:r>
              <a:rPr lang="zh-CN" altLang="zh-CN" dirty="0"/>
              <a:t>、</a:t>
            </a:r>
            <a:r>
              <a:rPr lang="en-US" altLang="zh-CN" dirty="0"/>
              <a:t>South</a:t>
            </a:r>
            <a:r>
              <a:rPr lang="zh-CN" altLang="zh-CN" dirty="0"/>
              <a:t>区域不变，</a:t>
            </a:r>
            <a:r>
              <a:rPr lang="en-US" altLang="zh-CN" dirty="0"/>
              <a:t>West</a:t>
            </a:r>
            <a:r>
              <a:rPr lang="zh-CN" altLang="zh-CN" dirty="0"/>
              <a:t>、</a:t>
            </a:r>
            <a:r>
              <a:rPr lang="en-US" altLang="zh-CN" dirty="0"/>
              <a:t>Center</a:t>
            </a:r>
            <a:r>
              <a:rPr lang="zh-CN" altLang="zh-CN" dirty="0"/>
              <a:t>、</a:t>
            </a:r>
            <a:r>
              <a:rPr lang="en-US" altLang="zh-CN" dirty="0"/>
              <a:t>East</a:t>
            </a:r>
            <a:r>
              <a:rPr lang="zh-CN" altLang="zh-CN" dirty="0"/>
              <a:t>区域变高；如果容器变宽了，</a:t>
            </a:r>
            <a:r>
              <a:rPr lang="en-US" altLang="zh-CN" dirty="0"/>
              <a:t>West</a:t>
            </a:r>
            <a:r>
              <a:rPr lang="zh-CN" altLang="zh-CN" dirty="0"/>
              <a:t>、</a:t>
            </a:r>
            <a:r>
              <a:rPr lang="en-US" altLang="zh-CN" dirty="0"/>
              <a:t>East</a:t>
            </a:r>
            <a:r>
              <a:rPr lang="zh-CN" altLang="zh-CN" dirty="0"/>
              <a:t>区域不变，</a:t>
            </a:r>
            <a:r>
              <a:rPr lang="en-US" altLang="zh-CN" dirty="0"/>
              <a:t>North</a:t>
            </a:r>
            <a:r>
              <a:rPr lang="zh-CN" altLang="zh-CN" dirty="0"/>
              <a:t>、</a:t>
            </a:r>
            <a:r>
              <a:rPr lang="en-US" altLang="zh-CN" dirty="0"/>
              <a:t>Center</a:t>
            </a:r>
            <a:r>
              <a:rPr lang="zh-CN" altLang="zh-CN" dirty="0"/>
              <a:t>、</a:t>
            </a:r>
            <a:r>
              <a:rPr lang="en-US" altLang="zh-CN" dirty="0"/>
              <a:t>South</a:t>
            </a:r>
            <a:r>
              <a:rPr lang="zh-CN" altLang="zh-CN" dirty="0"/>
              <a:t>区域变宽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如果四</a:t>
            </a:r>
            <a:r>
              <a:rPr lang="zh-CN" altLang="zh-CN" dirty="0"/>
              <a:t>周的区域（</a:t>
            </a:r>
            <a:r>
              <a:rPr lang="en-US" altLang="zh-CN" dirty="0"/>
              <a:t>West</a:t>
            </a:r>
            <a:r>
              <a:rPr lang="zh-CN" altLang="zh-CN" dirty="0"/>
              <a:t>、</a:t>
            </a:r>
            <a:r>
              <a:rPr lang="en-US" altLang="zh-CN" dirty="0"/>
              <a:t>East</a:t>
            </a:r>
            <a:r>
              <a:rPr lang="zh-CN" altLang="zh-CN" dirty="0"/>
              <a:t>、</a:t>
            </a:r>
            <a:r>
              <a:rPr lang="en-US" altLang="zh-CN" dirty="0"/>
              <a:t>North</a:t>
            </a:r>
            <a:r>
              <a:rPr lang="zh-CN" altLang="zh-CN" dirty="0"/>
              <a:t>、</a:t>
            </a:r>
            <a:r>
              <a:rPr lang="en-US" altLang="zh-CN" dirty="0"/>
              <a:t>South</a:t>
            </a:r>
            <a:r>
              <a:rPr lang="zh-CN" altLang="zh-CN" dirty="0"/>
              <a:t>区域）没有组件，则由</a:t>
            </a:r>
            <a:r>
              <a:rPr lang="en-US" altLang="zh-CN" dirty="0"/>
              <a:t>Center</a:t>
            </a:r>
            <a:r>
              <a:rPr lang="zh-CN" altLang="zh-CN" dirty="0"/>
              <a:t>区域去补充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616277"/>
          </a:xfrm>
        </p:spPr>
        <p:txBody>
          <a:bodyPr>
            <a:normAutofit fontScale="40000" lnSpcReduction="20000"/>
          </a:bodyPr>
          <a:lstStyle/>
          <a:p>
            <a:r>
              <a:rPr lang="zh-CN" altLang="zh-CN" sz="6500" dirty="0"/>
              <a:t>使用</a:t>
            </a:r>
            <a:r>
              <a:rPr lang="en-US" altLang="zh-CN" sz="6500" dirty="0" err="1"/>
              <a:t>BorderLayout</a:t>
            </a:r>
            <a:r>
              <a:rPr lang="zh-CN" altLang="zh-CN" sz="6500" dirty="0"/>
              <a:t>的实例</a:t>
            </a:r>
            <a:endParaRPr lang="en-US" altLang="zh-CN" sz="6500" dirty="0"/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BorderLayoutDemo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north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北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south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南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east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东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west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西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center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中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BorderLayoutDemo</a:t>
            </a:r>
            <a:r>
              <a:rPr lang="en-US" altLang="zh-CN" dirty="0"/>
              <a:t>()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 300);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setLocationRelativeTo</a:t>
            </a:r>
            <a:r>
              <a:rPr lang="en-US" altLang="zh-CN" dirty="0"/>
              <a:t>(null);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设置布局方式为</a:t>
            </a:r>
            <a:r>
              <a:rPr lang="en-US" altLang="zh-CN" dirty="0" err="1"/>
              <a:t>BorderLayout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BorderLayout</a:t>
            </a:r>
            <a:r>
              <a:rPr lang="en-US" altLang="zh-CN" dirty="0"/>
              <a:t>());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添加按键，注意设置布局方式之后任何对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组件进行设置的方法，例如</a:t>
            </a:r>
            <a:r>
              <a:rPr lang="en-US" altLang="zh-CN" dirty="0" err="1"/>
              <a:t>setSize</a:t>
            </a:r>
            <a:r>
              <a:rPr lang="zh-CN" altLang="zh-CN" dirty="0"/>
              <a:t>、</a:t>
            </a:r>
          </a:p>
          <a:p>
            <a:r>
              <a:rPr lang="en-US" altLang="zh-CN" dirty="0"/>
              <a:t>		//</a:t>
            </a:r>
            <a:r>
              <a:rPr lang="en-US" altLang="zh-CN" dirty="0" err="1"/>
              <a:t>setLocation</a:t>
            </a:r>
            <a:r>
              <a:rPr lang="zh-CN" altLang="zh-CN" dirty="0"/>
              <a:t>等都会失效</a:t>
            </a:r>
          </a:p>
          <a:p>
            <a:r>
              <a:rPr lang="en-US" altLang="zh-CN" dirty="0"/>
              <a:t>		add(</a:t>
            </a:r>
            <a:r>
              <a:rPr lang="en-US" altLang="zh-CN" dirty="0" err="1"/>
              <a:t>north,BorderLayout.NORTH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add(</a:t>
            </a:r>
            <a:r>
              <a:rPr lang="en-US" altLang="zh-CN" dirty="0" err="1"/>
              <a:t>south,BorderLayout.SOUTH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add(</a:t>
            </a:r>
            <a:r>
              <a:rPr lang="en-US" altLang="zh-CN" dirty="0" err="1"/>
              <a:t>east,BorderLayout.EAST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add(</a:t>
            </a:r>
            <a:r>
              <a:rPr lang="en-US" altLang="zh-CN" dirty="0" err="1"/>
              <a:t>west,BorderLayout.WEST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add(</a:t>
            </a:r>
            <a:r>
              <a:rPr lang="en-US" altLang="zh-CN" dirty="0" err="1"/>
              <a:t>center,BorderLayout.CENTER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 </a:t>
            </a:r>
            <a:r>
              <a:rPr lang="en-US" altLang="zh-CN" dirty="0" err="1"/>
              <a:t>arg</a:t>
            </a:r>
            <a:r>
              <a:rPr lang="en-US" altLang="zh-CN" dirty="0"/>
              <a:t>[])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BorderLayoutDemo</a:t>
            </a:r>
            <a:r>
              <a:rPr lang="en-US" altLang="zh-CN" dirty="0"/>
              <a:t> frame = new </a:t>
            </a:r>
            <a:r>
              <a:rPr lang="en-US" altLang="zh-CN" dirty="0" err="1"/>
              <a:t>BorderLayoutDemo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r>
              <a:rPr lang="zh-CN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1727845"/>
          </a:xfrm>
        </p:spPr>
        <p:txBody>
          <a:bodyPr/>
          <a:lstStyle/>
          <a:p>
            <a:r>
              <a:rPr lang="zh-CN" altLang="zh-CN" dirty="0"/>
              <a:t>使用</a:t>
            </a:r>
            <a:r>
              <a:rPr lang="en-US" altLang="zh-CN" dirty="0" err="1"/>
              <a:t>BorderLayout</a:t>
            </a:r>
            <a:r>
              <a:rPr lang="zh-CN" altLang="zh-CN" dirty="0" smtClean="0"/>
              <a:t>的实例</a:t>
            </a:r>
            <a:endParaRPr lang="en-US" altLang="zh-CN" dirty="0" smtClean="0"/>
          </a:p>
          <a:p>
            <a:pPr lvl="1"/>
            <a:r>
              <a:rPr lang="zh-CN" altLang="en-US" dirty="0"/>
              <a:t>左图</a:t>
            </a:r>
            <a:r>
              <a:rPr lang="zh-CN" altLang="zh-CN" dirty="0"/>
              <a:t>是程序默认运行的情况</a:t>
            </a:r>
            <a:endParaRPr lang="en-US" altLang="zh-CN" dirty="0"/>
          </a:p>
          <a:p>
            <a:pPr lvl="1"/>
            <a:r>
              <a:rPr lang="zh-CN" altLang="en-US" dirty="0" smtClean="0"/>
              <a:t>右图</a:t>
            </a:r>
            <a:r>
              <a:rPr lang="zh-CN" altLang="zh-CN" dirty="0" smtClean="0"/>
              <a:t>是改变窗口大小之后的界面情况  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236430"/>
              </p:ext>
            </p:extLst>
          </p:nvPr>
        </p:nvGraphicFramePr>
        <p:xfrm>
          <a:off x="2351584" y="2636912"/>
          <a:ext cx="7488832" cy="366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文档" r:id="rId3" imgW="5270500" imgH="2578100" progId="Word.Document.12">
                  <p:embed/>
                </p:oleObj>
              </mc:Choice>
              <mc:Fallback>
                <p:oleObj name="文档" r:id="rId3" imgW="5270500" imgH="257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1584" y="2636912"/>
                        <a:ext cx="7488832" cy="366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5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布局管理器</a:t>
            </a:r>
            <a:r>
              <a:rPr lang="en-US" altLang="zh-CN" dirty="0" err="1" smtClean="0"/>
              <a:t>GridLayout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放置规律</a:t>
            </a:r>
            <a:endParaRPr lang="en-US" altLang="zh-CN" dirty="0"/>
          </a:p>
          <a:p>
            <a:pPr lvl="1"/>
            <a:r>
              <a:rPr lang="en-US" altLang="zh-CN" dirty="0" err="1"/>
              <a:t>GridLayout</a:t>
            </a:r>
            <a:r>
              <a:rPr lang="zh-CN" altLang="zh-CN" dirty="0"/>
              <a:t>布局管理器将整个界面划分成</a:t>
            </a:r>
            <a:r>
              <a:rPr lang="en-US" altLang="zh-CN" dirty="0"/>
              <a:t>N</a:t>
            </a:r>
            <a:r>
              <a:rPr lang="zh-CN" altLang="zh-CN" dirty="0"/>
              <a:t>行，</a:t>
            </a:r>
            <a:r>
              <a:rPr lang="en-US" altLang="zh-CN" dirty="0"/>
              <a:t>M</a:t>
            </a:r>
            <a:r>
              <a:rPr lang="zh-CN" altLang="zh-CN" dirty="0"/>
              <a:t>列的网格，每个网格的大</a:t>
            </a:r>
            <a:r>
              <a:rPr lang="zh-CN" altLang="zh-CN" dirty="0" smtClean="0"/>
              <a:t>小相同</a:t>
            </a:r>
            <a:r>
              <a:rPr lang="zh-CN" altLang="zh-CN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布局时</a:t>
            </a:r>
            <a:r>
              <a:rPr lang="zh-CN" altLang="zh-CN" dirty="0"/>
              <a:t>，按照组件加入的顺序优先考虑按行布局，当一行布局满之后再布局下一行（每行只能布局</a:t>
            </a:r>
            <a:r>
              <a:rPr lang="en-US" altLang="zh-CN" dirty="0"/>
              <a:t>M</a:t>
            </a:r>
            <a:r>
              <a:rPr lang="zh-CN" altLang="zh-CN" dirty="0"/>
              <a:t>个组件</a:t>
            </a:r>
            <a:r>
              <a:rPr lang="zh-CN" altLang="zh-CN" dirty="0" smtClean="0"/>
              <a:t>）</a:t>
            </a:r>
            <a:r>
              <a:rPr lang="zh-CN" altLang="zh-CN" dirty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只</a:t>
            </a:r>
            <a:r>
              <a:rPr lang="zh-CN" altLang="zh-CN" dirty="0"/>
              <a:t>有当行列不能满足指定的数值时（</a:t>
            </a:r>
            <a:r>
              <a:rPr lang="en-US" altLang="zh-CN" dirty="0"/>
              <a:t>N x M</a:t>
            </a:r>
            <a:r>
              <a:rPr lang="zh-CN" altLang="zh-CN" dirty="0"/>
              <a:t>小于组件个数），</a:t>
            </a:r>
            <a:r>
              <a:rPr lang="zh-CN" altLang="zh-CN" dirty="0" smtClean="0"/>
              <a:t>才按行扩展。</a:t>
            </a:r>
            <a:endParaRPr lang="zh-CN" altLang="zh-CN" dirty="0"/>
          </a:p>
          <a:p>
            <a:r>
              <a:rPr lang="zh-CN" altLang="en-US" dirty="0"/>
              <a:t>容器大小改变时变化规</a:t>
            </a:r>
            <a:r>
              <a:rPr lang="zh-CN" altLang="en-US" dirty="0" smtClean="0"/>
              <a:t>律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维持行列不变，长宽等比变换。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sz="5500" dirty="0"/>
              <a:t>使用</a:t>
            </a:r>
            <a:r>
              <a:rPr lang="en-US" altLang="zh-CN" sz="5500" dirty="0" err="1"/>
              <a:t>GridLayout</a:t>
            </a:r>
            <a:r>
              <a:rPr lang="zh-CN" altLang="zh-CN" sz="5500" dirty="0"/>
              <a:t>的实例 </a:t>
            </a:r>
            <a:endParaRPr lang="en-US" altLang="zh-CN" sz="5500" dirty="0"/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GridlayoutDemo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button1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1");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button2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2");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button3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3");</a:t>
            </a:r>
            <a:endParaRPr lang="zh-CN" altLang="zh-CN" dirty="0"/>
          </a:p>
          <a:p>
            <a:r>
              <a:rPr lang="en-US" altLang="zh-CN" dirty="0"/>
              <a:t>	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button4 = 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4");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GridlayoutDemo</a:t>
            </a:r>
            <a:r>
              <a:rPr lang="en-US" altLang="zh-CN" dirty="0"/>
              <a:t>()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 300);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</a:t>
            </a:r>
            <a:r>
              <a:rPr lang="en-US" altLang="zh-CN" dirty="0"/>
              <a:t>(400, 400);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设置布局方式为</a:t>
            </a:r>
            <a:r>
              <a:rPr lang="en-US" altLang="zh-CN" dirty="0"/>
              <a:t>GridLayout,2</a:t>
            </a:r>
            <a:r>
              <a:rPr lang="zh-CN" altLang="zh-CN" dirty="0"/>
              <a:t>行，</a:t>
            </a:r>
            <a:r>
              <a:rPr lang="en-US" altLang="zh-CN" dirty="0"/>
              <a:t>2</a:t>
            </a:r>
            <a:r>
              <a:rPr lang="zh-CN" altLang="zh-CN" dirty="0"/>
              <a:t>列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GridLayout</a:t>
            </a:r>
            <a:r>
              <a:rPr lang="en-US" altLang="zh-CN" dirty="0"/>
              <a:t>(2,2));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添加组件时不需要设置组件所在行、列</a:t>
            </a:r>
          </a:p>
          <a:p>
            <a:r>
              <a:rPr lang="en-US" altLang="zh-CN" dirty="0"/>
              <a:t>		add(button1);</a:t>
            </a:r>
            <a:endParaRPr lang="zh-CN" altLang="zh-CN" dirty="0"/>
          </a:p>
          <a:p>
            <a:r>
              <a:rPr lang="en-US" altLang="zh-CN" dirty="0"/>
              <a:t>		add(button2);</a:t>
            </a:r>
            <a:endParaRPr lang="zh-CN" altLang="zh-CN" dirty="0"/>
          </a:p>
          <a:p>
            <a:r>
              <a:rPr lang="en-US" altLang="zh-CN" dirty="0"/>
              <a:t>		add(button3);</a:t>
            </a:r>
            <a:endParaRPr lang="zh-CN" altLang="zh-CN" dirty="0"/>
          </a:p>
          <a:p>
            <a:r>
              <a:rPr lang="en-US" altLang="zh-CN" dirty="0"/>
              <a:t>		add(button4);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 </a:t>
            </a:r>
            <a:r>
              <a:rPr lang="en-US" altLang="zh-CN" dirty="0" err="1"/>
              <a:t>arg</a:t>
            </a:r>
            <a:r>
              <a:rPr lang="en-US" altLang="zh-CN" dirty="0"/>
              <a:t>[])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GridlayoutDemo</a:t>
            </a:r>
            <a:r>
              <a:rPr lang="en-US" altLang="zh-CN" dirty="0"/>
              <a:t> frame = new </a:t>
            </a:r>
            <a:r>
              <a:rPr lang="en-US" altLang="zh-CN" dirty="0" err="1"/>
              <a:t>GridlayoutDemo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520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1655837"/>
          </a:xfrm>
        </p:spPr>
        <p:txBody>
          <a:bodyPr/>
          <a:lstStyle/>
          <a:p>
            <a:r>
              <a:rPr lang="zh-CN" altLang="zh-CN" dirty="0"/>
              <a:t>使用</a:t>
            </a:r>
            <a:r>
              <a:rPr lang="en-US" altLang="zh-CN" dirty="0" err="1"/>
              <a:t>GridLayout</a:t>
            </a:r>
            <a:r>
              <a:rPr lang="zh-CN" altLang="zh-CN" dirty="0" smtClean="0"/>
              <a:t>的实例</a:t>
            </a:r>
            <a:endParaRPr lang="en-US" altLang="zh-CN" dirty="0" smtClean="0"/>
          </a:p>
          <a:p>
            <a:pPr lvl="1"/>
            <a:r>
              <a:rPr lang="zh-CN" altLang="en-US" dirty="0"/>
              <a:t>左图</a:t>
            </a:r>
            <a:r>
              <a:rPr lang="zh-CN" altLang="zh-CN" dirty="0"/>
              <a:t>是程序默认运行的情况</a:t>
            </a:r>
            <a:endParaRPr lang="en-US" altLang="zh-CN" dirty="0"/>
          </a:p>
          <a:p>
            <a:pPr lvl="1"/>
            <a:r>
              <a:rPr lang="zh-CN" altLang="en-US" dirty="0"/>
              <a:t>右图</a:t>
            </a:r>
            <a:r>
              <a:rPr lang="zh-CN" altLang="zh-CN" dirty="0"/>
              <a:t>是改变窗口大小之后的界面情况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75257"/>
              </p:ext>
            </p:extLst>
          </p:nvPr>
        </p:nvGraphicFramePr>
        <p:xfrm>
          <a:off x="2207568" y="2564905"/>
          <a:ext cx="7776864" cy="380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文档" r:id="rId3" imgW="5270500" imgH="2578100" progId="Word.Document.12">
                  <p:embed/>
                </p:oleObj>
              </mc:Choice>
              <mc:Fallback>
                <p:oleObj name="文档" r:id="rId3" imgW="5270500" imgH="257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7568" y="2564905"/>
                        <a:ext cx="7776864" cy="380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0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利用可视化工具进行</a:t>
            </a:r>
            <a:r>
              <a:rPr lang="zh-CN" altLang="zh-CN" dirty="0" smtClean="0"/>
              <a:t>布局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zh-CN" altLang="zh-CN" dirty="0"/>
              <a:t>在</a:t>
            </a:r>
            <a:r>
              <a:rPr lang="en-US" altLang="zh-CN" dirty="0"/>
              <a:t>Swing</a:t>
            </a:r>
            <a:r>
              <a:rPr lang="zh-CN" altLang="zh-CN" dirty="0"/>
              <a:t>发展的早期，对界面的布局只能用编写代码的方式完成，因而是一件非常复杂的事情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但随</a:t>
            </a:r>
            <a:r>
              <a:rPr lang="zh-CN" altLang="zh-CN" dirty="0"/>
              <a:t>着</a:t>
            </a:r>
            <a:r>
              <a:rPr lang="en-US" altLang="zh-CN" dirty="0"/>
              <a:t>Java</a:t>
            </a:r>
            <a:r>
              <a:rPr lang="zh-CN" altLang="zh-CN" dirty="0"/>
              <a:t>开发工具的发展，目前多数集成开发工具都提供了相当好用的可视化布局工具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例如</a:t>
            </a:r>
            <a:r>
              <a:rPr lang="en-US" altLang="zh-CN" dirty="0"/>
              <a:t>Eclipse</a:t>
            </a:r>
            <a:r>
              <a:rPr lang="zh-CN" altLang="zh-CN" dirty="0"/>
              <a:t>可以通过安装</a:t>
            </a:r>
            <a:r>
              <a:rPr lang="en-US" altLang="zh-CN" dirty="0" err="1"/>
              <a:t>Jigloo</a:t>
            </a:r>
            <a:r>
              <a:rPr lang="zh-CN" altLang="zh-CN" dirty="0"/>
              <a:t>插件来获得可视化布局</a:t>
            </a:r>
            <a:r>
              <a:rPr lang="zh-CN" altLang="zh-CN" dirty="0" smtClean="0"/>
              <a:t>工具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更多详情更多详情参见教材</a:t>
            </a:r>
            <a:r>
              <a:rPr lang="zh-CN" altLang="zh-CN" dirty="0" smtClean="0"/>
              <a:t> </a:t>
            </a:r>
            <a:r>
              <a:rPr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9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556793"/>
            <a:ext cx="4896544" cy="4955303"/>
          </a:xfrm>
          <a:prstGeom prst="rect">
            <a:avLst/>
          </a:prstGeom>
        </p:spPr>
      </p:pic>
      <p:sp>
        <p:nvSpPr>
          <p:cNvPr id="6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75717"/>
          </a:xfrm>
        </p:spPr>
        <p:txBody>
          <a:bodyPr/>
          <a:lstStyle/>
          <a:p>
            <a:r>
              <a:rPr kumimoji="1" lang="zh-CN" altLang="en-US" dirty="0" smtClean="0"/>
              <a:t>考虑：如图所示的 布局方式是如何实现的？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3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1</a:t>
            </a:r>
            <a:r>
              <a:rPr lang="en-US" altLang="zh-CN" dirty="0" smtClean="0"/>
              <a:t>0</a:t>
            </a:r>
            <a:r>
              <a:rPr lang="en-US" altLang="zh-CN" dirty="0"/>
              <a:t>.1 </a:t>
            </a:r>
            <a:r>
              <a:rPr lang="zh-CN" altLang="en-US" dirty="0" smtClean="0"/>
              <a:t>为什么学习</a:t>
            </a:r>
            <a:r>
              <a:rPr lang="en-US" altLang="zh-CN" dirty="0" smtClean="0"/>
              <a:t>GUI</a:t>
            </a:r>
            <a:r>
              <a:rPr lang="zh-CN" altLang="en-US" dirty="0" smtClean="0"/>
              <a:t>程序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363422"/>
              </p:ext>
            </p:extLst>
          </p:nvPr>
        </p:nvGraphicFramePr>
        <p:xfrm>
          <a:off x="2783632" y="908720"/>
          <a:ext cx="6264696" cy="5419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" name="文档" r:id="rId3" imgW="5270500" imgH="4559300" progId="Word.Document.12">
                  <p:embed/>
                </p:oleObj>
              </mc:Choice>
              <mc:Fallback>
                <p:oleObj name="文档" r:id="rId3" imgW="5270500" imgH="4559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3632" y="908720"/>
                        <a:ext cx="6264696" cy="5419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2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zh-CN" altLang="en-US" dirty="0" smtClean="0"/>
              <a:t>复杂布局</a:t>
            </a:r>
            <a:r>
              <a:rPr kumimoji="1" lang="en-US" altLang="zh-CN" dirty="0" smtClean="0"/>
              <a:t>(</a:t>
            </a:r>
            <a:r>
              <a:rPr lang="zh-CN" altLang="zh-CN" dirty="0"/>
              <a:t>将多种布局管理器组合使用</a:t>
            </a:r>
            <a:r>
              <a:rPr kumimoji="1"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参考方案：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zh-CN" dirty="0" smtClean="0"/>
              <a:t>顶层</a:t>
            </a:r>
            <a:r>
              <a:rPr lang="zh-CN" altLang="zh-CN" dirty="0"/>
              <a:t>容器采用</a:t>
            </a:r>
            <a:r>
              <a:rPr lang="en-US" altLang="zh-CN" dirty="0" err="1"/>
              <a:t>GridLayout</a:t>
            </a:r>
            <a:r>
              <a:rPr lang="zh-CN" altLang="zh-CN" dirty="0"/>
              <a:t>方式布局（</a:t>
            </a:r>
            <a:r>
              <a:rPr lang="en-US" altLang="zh-CN" dirty="0"/>
              <a:t>2</a:t>
            </a:r>
            <a:r>
              <a:rPr lang="zh-CN" altLang="zh-CN" dirty="0"/>
              <a:t>行，</a:t>
            </a:r>
            <a:r>
              <a:rPr lang="en-US" altLang="zh-CN" dirty="0"/>
              <a:t>2</a:t>
            </a:r>
            <a:r>
              <a:rPr lang="zh-CN" altLang="zh-CN" dirty="0"/>
              <a:t>列），包含了</a:t>
            </a:r>
            <a:r>
              <a:rPr lang="en-US" altLang="zh-CN" dirty="0"/>
              <a:t>4</a:t>
            </a:r>
            <a:r>
              <a:rPr lang="zh-CN" altLang="zh-CN" dirty="0"/>
              <a:t>个</a:t>
            </a:r>
            <a:r>
              <a:rPr lang="en-US" altLang="zh-CN" dirty="0" err="1"/>
              <a:t>JPanel</a:t>
            </a:r>
            <a:r>
              <a:rPr lang="zh-CN" altLang="zh-CN" dirty="0"/>
              <a:t>容器</a:t>
            </a:r>
            <a:r>
              <a:rPr lang="zh-CN" altLang="zh-CN" dirty="0" smtClean="0"/>
              <a:t>。</a:t>
            </a:r>
            <a:r>
              <a:rPr lang="en-US" altLang="zh-CN" dirty="0" smtClean="0"/>
              <a:t>4</a:t>
            </a:r>
            <a:r>
              <a:rPr lang="zh-CN" altLang="zh-CN" dirty="0"/>
              <a:t>个</a:t>
            </a:r>
            <a:r>
              <a:rPr lang="en-US" altLang="zh-CN" dirty="0" err="1"/>
              <a:t>JPanel</a:t>
            </a:r>
            <a:r>
              <a:rPr lang="zh-CN" altLang="zh-CN" dirty="0"/>
              <a:t>容器以从左到右，从上到下的顺序，分别采用</a:t>
            </a:r>
            <a:r>
              <a:rPr lang="en-US" altLang="zh-CN" dirty="0" err="1"/>
              <a:t>BorderLayout</a:t>
            </a:r>
            <a:r>
              <a:rPr lang="zh-CN" altLang="zh-CN" dirty="0"/>
              <a:t>、</a:t>
            </a:r>
            <a:r>
              <a:rPr lang="en-US" altLang="zh-CN" dirty="0" err="1"/>
              <a:t>FlowLayout</a:t>
            </a:r>
            <a:r>
              <a:rPr lang="zh-CN" altLang="zh-CN" dirty="0"/>
              <a:t>、</a:t>
            </a:r>
            <a:r>
              <a:rPr lang="en-US" altLang="zh-CN" dirty="0" err="1"/>
              <a:t>GridLayout</a:t>
            </a:r>
            <a:r>
              <a:rPr lang="zh-CN" altLang="zh-CN" dirty="0"/>
              <a:t>和无布局管理器布局进行</a:t>
            </a:r>
            <a:r>
              <a:rPr lang="zh-CN" altLang="zh-CN" dirty="0" smtClean="0"/>
              <a:t>布局。</a:t>
            </a:r>
            <a:r>
              <a:rPr kumimoji="1" lang="zh-CN" altLang="en-US" dirty="0" smtClean="0"/>
              <a:t>（参见教材本章案例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970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10.4 </a:t>
            </a:r>
            <a:r>
              <a:rPr lang="zh-CN" altLang="zh-CN" dirty="0"/>
              <a:t>响应用户</a:t>
            </a:r>
            <a:r>
              <a:rPr lang="zh-CN" altLang="zh-CN" dirty="0" smtClean="0"/>
              <a:t>事件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用户事件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鼠标</a:t>
            </a:r>
            <a:r>
              <a:rPr lang="zh-CN" altLang="zh-CN" dirty="0"/>
              <a:t>的点击、</a:t>
            </a:r>
            <a:r>
              <a:rPr lang="en-US" altLang="zh-CN" dirty="0"/>
              <a:t>GUI</a:t>
            </a:r>
            <a:r>
              <a:rPr lang="zh-CN" altLang="zh-CN" dirty="0"/>
              <a:t>组件值的改变、焦点的获取或者丢失、键盘输入等。不同的</a:t>
            </a:r>
            <a:r>
              <a:rPr lang="en-US" altLang="zh-CN" dirty="0"/>
              <a:t>GUI</a:t>
            </a:r>
            <a:r>
              <a:rPr lang="zh-CN" altLang="zh-CN" dirty="0"/>
              <a:t>组件可以响应不同类型的</a:t>
            </a:r>
            <a:r>
              <a:rPr lang="zh-CN" altLang="zh-CN" dirty="0" smtClean="0"/>
              <a:t>事件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用户事件涉及到的内容</a:t>
            </a:r>
            <a:r>
              <a:rPr lang="zh-CN" altLang="zh-CN" dirty="0" smtClean="0"/>
              <a:t>  </a:t>
            </a:r>
            <a:endParaRPr lang="en-US" altLang="zh-CN" dirty="0" smtClean="0"/>
          </a:p>
          <a:p>
            <a:pPr lvl="1"/>
            <a:r>
              <a:rPr lang="zh-CN" altLang="zh-CN" dirty="0"/>
              <a:t>事件源（</a:t>
            </a:r>
            <a:r>
              <a:rPr lang="en-US" altLang="zh-CN" dirty="0"/>
              <a:t>Source</a:t>
            </a:r>
            <a:r>
              <a:rPr lang="zh-CN" altLang="zh-CN" dirty="0"/>
              <a:t>）：产生事件的对象。这类对象包括是</a:t>
            </a:r>
            <a:r>
              <a:rPr lang="en-US" altLang="zh-CN" dirty="0"/>
              <a:t>GUI</a:t>
            </a:r>
            <a:r>
              <a:rPr lang="zh-CN" altLang="zh-CN" dirty="0"/>
              <a:t>组件，包括</a:t>
            </a:r>
            <a:r>
              <a:rPr lang="en-US" altLang="zh-CN" dirty="0" err="1"/>
              <a:t>JButton</a:t>
            </a:r>
            <a:r>
              <a:rPr lang="zh-CN" altLang="zh-CN" dirty="0"/>
              <a:t>、</a:t>
            </a:r>
            <a:r>
              <a:rPr lang="en-US" altLang="zh-CN" dirty="0" err="1"/>
              <a:t>JTextField</a:t>
            </a:r>
            <a:r>
              <a:rPr lang="zh-CN" altLang="zh-CN" dirty="0"/>
              <a:t>等。</a:t>
            </a:r>
          </a:p>
          <a:p>
            <a:pPr lvl="1"/>
            <a:r>
              <a:rPr lang="zh-CN" altLang="zh-CN" dirty="0"/>
              <a:t>事件（</a:t>
            </a:r>
            <a:r>
              <a:rPr lang="en-US" altLang="zh-CN" dirty="0"/>
              <a:t>Event</a:t>
            </a:r>
            <a:r>
              <a:rPr lang="zh-CN" altLang="zh-CN" dirty="0"/>
              <a:t>）：发生在用户界面上的，由用户交互行为所产生的一种效果。这类对象由</a:t>
            </a:r>
            <a:r>
              <a:rPr lang="en-US" altLang="zh-CN" dirty="0" err="1"/>
              <a:t>java.awt.AWTEvent</a:t>
            </a:r>
            <a:r>
              <a:rPr lang="zh-CN" altLang="zh-CN" dirty="0"/>
              <a:t>及其子类构成，例如</a:t>
            </a:r>
            <a:r>
              <a:rPr lang="en-US" altLang="zh-CN" dirty="0" err="1"/>
              <a:t>KeyEvent</a:t>
            </a:r>
            <a:r>
              <a:rPr lang="zh-CN" altLang="zh-CN" dirty="0"/>
              <a:t>、</a:t>
            </a:r>
            <a:r>
              <a:rPr lang="en-US" altLang="zh-CN" dirty="0" err="1"/>
              <a:t>MouseEvent</a:t>
            </a:r>
            <a:r>
              <a:rPr lang="zh-CN" altLang="zh-CN" dirty="0"/>
              <a:t>等。</a:t>
            </a:r>
          </a:p>
          <a:p>
            <a:pPr lvl="1"/>
            <a:r>
              <a:rPr lang="zh-CN" altLang="zh-CN" dirty="0"/>
              <a:t>事件监听器（</a:t>
            </a:r>
            <a:r>
              <a:rPr lang="en-US" altLang="zh-CN" dirty="0"/>
              <a:t>Listener</a:t>
            </a:r>
            <a:r>
              <a:rPr lang="zh-CN" altLang="zh-CN" dirty="0"/>
              <a:t>）：接受事件并对其进行处理的对象。这类对象由实现了</a:t>
            </a:r>
            <a:r>
              <a:rPr lang="en-US" altLang="zh-CN" dirty="0" err="1"/>
              <a:t>java.util</a:t>
            </a:r>
            <a:r>
              <a:rPr lang="en-US" altLang="zh-CN" dirty="0"/>
              <a:t>. </a:t>
            </a:r>
            <a:r>
              <a:rPr lang="en-US" altLang="zh-CN" dirty="0" err="1"/>
              <a:t>EventListener</a:t>
            </a:r>
            <a:r>
              <a:rPr lang="zh-CN" altLang="zh-CN" dirty="0"/>
              <a:t>接口的类构成，例如</a:t>
            </a:r>
            <a:r>
              <a:rPr lang="en-US" altLang="zh-CN" dirty="0" err="1"/>
              <a:t>ActiontListener</a:t>
            </a:r>
            <a:r>
              <a:rPr lang="zh-CN" altLang="zh-CN" dirty="0"/>
              <a:t>、</a:t>
            </a:r>
            <a:r>
              <a:rPr lang="en-US" altLang="zh-CN" dirty="0" err="1"/>
              <a:t>MouseListener</a:t>
            </a:r>
            <a:r>
              <a:rPr lang="zh-CN" altLang="zh-CN" dirty="0"/>
              <a:t>等。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</a:t>
            </a:r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876925"/>
          </a:xfrm>
        </p:spPr>
        <p:txBody>
          <a:bodyPr>
            <a:normAutofit fontScale="47500" lnSpcReduction="20000"/>
          </a:bodyPr>
          <a:lstStyle/>
          <a:p>
            <a:r>
              <a:rPr lang="zh-CN" altLang="zh-CN" sz="5500" dirty="0"/>
              <a:t>一个简单的按键处理程序</a:t>
            </a:r>
            <a:endParaRPr lang="en-US" altLang="zh-CN" sz="5500" dirty="0"/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EventDemo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JButton</a:t>
            </a:r>
            <a:r>
              <a:rPr lang="en-US" altLang="zh-CN" dirty="0"/>
              <a:t> button=new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点我！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EventDemo</a:t>
            </a:r>
            <a:r>
              <a:rPr lang="en-US" altLang="zh-CN" dirty="0"/>
              <a:t>()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(300,300);	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setLocationRelativeTo</a:t>
            </a:r>
            <a:r>
              <a:rPr lang="en-US" altLang="zh-CN" dirty="0"/>
              <a:t>(null);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		//</a:t>
            </a:r>
            <a:r>
              <a:rPr lang="zh-CN" altLang="zh-CN" dirty="0"/>
              <a:t>设置按键事件，使用了匿名类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button.addActionListener</a:t>
            </a:r>
            <a:r>
              <a:rPr lang="en-US" altLang="zh-CN" dirty="0"/>
              <a:t>(new </a:t>
            </a:r>
            <a:r>
              <a:rPr lang="en-US" altLang="zh-CN" dirty="0" err="1"/>
              <a:t>ActionListener</a:t>
            </a:r>
            <a:r>
              <a:rPr lang="en-US" altLang="zh-CN" dirty="0"/>
              <a:t>(){</a:t>
            </a:r>
            <a:endParaRPr lang="zh-CN" altLang="zh-CN" dirty="0"/>
          </a:p>
          <a:p>
            <a:r>
              <a:rPr lang="en-US" altLang="zh-CN" dirty="0"/>
              <a:t>			public void </a:t>
            </a:r>
            <a:r>
              <a:rPr lang="en-US" altLang="zh-CN" dirty="0" err="1"/>
              <a:t>actionPerformed</a:t>
            </a:r>
            <a:r>
              <a:rPr lang="en-US" altLang="zh-CN" dirty="0"/>
              <a:t>(</a:t>
            </a:r>
            <a:r>
              <a:rPr lang="en-US" altLang="zh-CN" dirty="0" err="1"/>
              <a:t>ActionEvent</a:t>
            </a:r>
            <a:r>
              <a:rPr lang="en-US" altLang="zh-CN" dirty="0"/>
              <a:t> e) {</a:t>
            </a:r>
            <a:endParaRPr lang="zh-CN" altLang="zh-CN" dirty="0"/>
          </a:p>
          <a:p>
            <a:r>
              <a:rPr lang="en-US" altLang="zh-CN" dirty="0"/>
              <a:t>				//</a:t>
            </a:r>
            <a:r>
              <a:rPr lang="zh-CN" altLang="zh-CN" dirty="0"/>
              <a:t>获取被点击的按键</a:t>
            </a:r>
          </a:p>
          <a:p>
            <a:r>
              <a:rPr lang="en-US" altLang="zh-CN" dirty="0"/>
              <a:t>				</a:t>
            </a:r>
            <a:r>
              <a:rPr lang="en-US" altLang="zh-CN" dirty="0" err="1"/>
              <a:t>JButton</a:t>
            </a:r>
            <a:r>
              <a:rPr lang="en-US" altLang="zh-CN" dirty="0"/>
              <a:t> </a:t>
            </a:r>
            <a:r>
              <a:rPr lang="en-US" altLang="zh-CN" dirty="0" err="1"/>
              <a:t>clickedButton</a:t>
            </a:r>
            <a:r>
              <a:rPr lang="en-US" altLang="zh-CN" dirty="0"/>
              <a:t>=(</a:t>
            </a:r>
            <a:r>
              <a:rPr lang="en-US" altLang="zh-CN" dirty="0" err="1"/>
              <a:t>JButton</a:t>
            </a:r>
            <a:r>
              <a:rPr lang="en-US" altLang="zh-CN" dirty="0"/>
              <a:t>) </a:t>
            </a:r>
            <a:r>
              <a:rPr lang="en-US" altLang="zh-CN" dirty="0" err="1"/>
              <a:t>e.getSource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		//</a:t>
            </a:r>
            <a:r>
              <a:rPr lang="zh-CN" altLang="zh-CN" dirty="0"/>
              <a:t>改变被点击按键的标题</a:t>
            </a:r>
          </a:p>
          <a:p>
            <a:r>
              <a:rPr lang="en-US" altLang="zh-CN" dirty="0"/>
              <a:t>				</a:t>
            </a:r>
            <a:r>
              <a:rPr lang="en-US" altLang="zh-CN" dirty="0" err="1"/>
              <a:t>clickedButton.setText</a:t>
            </a:r>
            <a:r>
              <a:rPr lang="en-US" altLang="zh-CN" dirty="0"/>
              <a:t>("</a:t>
            </a:r>
            <a:r>
              <a:rPr lang="zh-CN" altLang="zh-CN" dirty="0"/>
              <a:t>我被点了！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		}</a:t>
            </a:r>
            <a:endParaRPr lang="zh-CN" altLang="zh-CN" dirty="0"/>
          </a:p>
          <a:p>
            <a:r>
              <a:rPr lang="en-US" altLang="zh-CN" dirty="0"/>
              <a:t>		});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FlowLayout</a:t>
            </a:r>
            <a:r>
              <a:rPr lang="en-US" altLang="zh-CN" dirty="0"/>
              <a:t>());</a:t>
            </a:r>
            <a:endParaRPr lang="zh-CN" altLang="zh-CN" dirty="0"/>
          </a:p>
          <a:p>
            <a:r>
              <a:rPr lang="en-US" altLang="zh-CN" dirty="0"/>
              <a:t>		add(button);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EventDemo</a:t>
            </a:r>
            <a:r>
              <a:rPr lang="en-US" altLang="zh-CN" dirty="0"/>
              <a:t> frame=new </a:t>
            </a:r>
            <a:r>
              <a:rPr lang="en-US" altLang="zh-CN" dirty="0" err="1"/>
              <a:t>EventDemo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r>
              <a:rPr lang="zh-CN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</a:t>
            </a:r>
            <a:r>
              <a:rPr kumimoji="1" lang="zh-CN" altLang="en-US" dirty="0" smtClean="0"/>
              <a:t>案例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2591941"/>
          </a:xfrm>
        </p:spPr>
        <p:txBody>
          <a:bodyPr/>
          <a:lstStyle/>
          <a:p>
            <a:r>
              <a:rPr lang="zh-CN" altLang="zh-CN" dirty="0"/>
              <a:t>一个简单</a:t>
            </a:r>
            <a:r>
              <a:rPr lang="zh-CN" altLang="zh-CN" dirty="0" smtClean="0"/>
              <a:t>的按键处理程序</a:t>
            </a:r>
            <a:endParaRPr lang="en-US" altLang="zh-CN" dirty="0" smtClean="0"/>
          </a:p>
          <a:p>
            <a:pPr lvl="1"/>
            <a:r>
              <a:rPr lang="zh-CN" altLang="zh-CN" dirty="0"/>
              <a:t>匿名类实现了</a:t>
            </a:r>
            <a:r>
              <a:rPr lang="en-US" altLang="zh-CN" dirty="0" err="1"/>
              <a:t>ActionListener</a:t>
            </a:r>
            <a:r>
              <a:rPr lang="zh-CN" altLang="zh-CN" dirty="0"/>
              <a:t>接口，并在</a:t>
            </a:r>
            <a:r>
              <a:rPr lang="en-US" altLang="zh-CN" dirty="0" err="1"/>
              <a:t>actionPerformed</a:t>
            </a:r>
            <a:r>
              <a:rPr lang="zh-CN" altLang="zh-CN" dirty="0"/>
              <a:t>中通过</a:t>
            </a:r>
            <a:r>
              <a:rPr lang="en-US" altLang="zh-CN" dirty="0" err="1"/>
              <a:t>ActionEvent</a:t>
            </a:r>
            <a:r>
              <a:rPr lang="zh-CN" altLang="zh-CN" dirty="0"/>
              <a:t>的</a:t>
            </a:r>
            <a:r>
              <a:rPr lang="en-US" altLang="zh-CN" dirty="0" err="1"/>
              <a:t>getSource</a:t>
            </a:r>
            <a:r>
              <a:rPr lang="zh-CN" altLang="zh-CN" dirty="0"/>
              <a:t>方法获取被点击的按键，然后调用按键的</a:t>
            </a:r>
            <a:r>
              <a:rPr lang="en-US" altLang="zh-CN" dirty="0" err="1"/>
              <a:t>setText</a:t>
            </a:r>
            <a:r>
              <a:rPr lang="zh-CN" altLang="zh-CN" dirty="0"/>
              <a:t>方法替换原有按键</a:t>
            </a:r>
            <a:r>
              <a:rPr lang="zh-CN" altLang="zh-CN" dirty="0" smtClean="0"/>
              <a:t>的标题</a:t>
            </a:r>
            <a:r>
              <a:rPr lang="zh-CN" altLang="zh-CN" dirty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左图</a:t>
            </a:r>
            <a:r>
              <a:rPr lang="zh-CN" altLang="zh-CN" dirty="0" smtClean="0"/>
              <a:t>是点击按键</a:t>
            </a:r>
            <a:r>
              <a:rPr lang="zh-CN" altLang="zh-CN" dirty="0"/>
              <a:t>前的界面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右图</a:t>
            </a:r>
            <a:r>
              <a:rPr lang="zh-CN" altLang="zh-CN" dirty="0" smtClean="0"/>
              <a:t>是点击按键之</a:t>
            </a:r>
            <a:r>
              <a:rPr lang="zh-CN" altLang="zh-CN" dirty="0"/>
              <a:t>后的界面</a:t>
            </a:r>
            <a:r>
              <a:rPr lang="zh-CN" altLang="zh-CN" dirty="0" smtClean="0"/>
              <a:t>。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153828"/>
              </p:ext>
            </p:extLst>
          </p:nvPr>
        </p:nvGraphicFramePr>
        <p:xfrm>
          <a:off x="3215680" y="3356992"/>
          <a:ext cx="6182756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2" name="文档" r:id="rId3" imgW="5270500" imgH="2578100" progId="Word.Document.12">
                  <p:embed/>
                </p:oleObj>
              </mc:Choice>
              <mc:Fallback>
                <p:oleObj name="文档" r:id="rId3" imgW="5270500" imgH="257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5680" y="3356992"/>
                        <a:ext cx="6182756" cy="3024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15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常用事件与事件监听器类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2159472" cy="575717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常见事件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556792"/>
            <a:ext cx="7391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常用事件与事件监听器类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4535736" cy="575717"/>
          </a:xfrm>
        </p:spPr>
        <p:txBody>
          <a:bodyPr>
            <a:normAutofit/>
          </a:bodyPr>
          <a:lstStyle/>
          <a:p>
            <a:r>
              <a:rPr kumimoji="1" lang="zh-CN" altLang="en-US" sz="2200" dirty="0"/>
              <a:t>常见监听器（更多参见教材）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88014"/>
              </p:ext>
            </p:extLst>
          </p:nvPr>
        </p:nvGraphicFramePr>
        <p:xfrm>
          <a:off x="2927648" y="1549878"/>
          <a:ext cx="6192688" cy="5119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文档" r:id="rId3" imgW="5422900" imgH="4483100" progId="Word.Document.12">
                  <p:embed/>
                </p:oleObj>
              </mc:Choice>
              <mc:Fallback>
                <p:oleObj name="文档" r:id="rId3" imgW="54229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7648" y="1549878"/>
                        <a:ext cx="6192688" cy="5119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键盘与鼠标事件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fld id="{62DCC93C-90AC-48A1-9D9E-CBAB17A91522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键盘事件和鼠标事件是</a:t>
            </a:r>
            <a:r>
              <a:rPr lang="en-US" altLang="zh-CN" dirty="0"/>
              <a:t>GUI</a:t>
            </a:r>
            <a:r>
              <a:rPr lang="zh-CN" altLang="zh-CN" dirty="0"/>
              <a:t>程序中最常见的两类事件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与键盘事件相关</a:t>
            </a:r>
            <a:r>
              <a:rPr lang="zh-CN" altLang="zh-CN" dirty="0"/>
              <a:t>的监听器是</a:t>
            </a:r>
            <a:r>
              <a:rPr lang="en-US" altLang="zh-CN" dirty="0" err="1" smtClean="0"/>
              <a:t>KeyListener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与鼠标事件相关</a:t>
            </a:r>
            <a:r>
              <a:rPr lang="zh-CN" altLang="zh-CN" dirty="0"/>
              <a:t>的监听器包括：</a:t>
            </a:r>
            <a:r>
              <a:rPr lang="en-US" altLang="zh-CN" dirty="0" err="1"/>
              <a:t>MouseListener</a:t>
            </a:r>
            <a:r>
              <a:rPr lang="zh-CN" altLang="zh-CN" dirty="0"/>
              <a:t>、</a:t>
            </a:r>
            <a:r>
              <a:rPr lang="en-US" altLang="zh-CN" dirty="0" err="1"/>
              <a:t>MouseMotionListener</a:t>
            </a:r>
            <a:r>
              <a:rPr lang="zh-CN" altLang="zh-CN" dirty="0"/>
              <a:t>和</a:t>
            </a:r>
            <a:r>
              <a:rPr lang="en-US" altLang="zh-CN" dirty="0" err="1" smtClean="0"/>
              <a:t>MouseWheelListener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/>
              <a:t>为了处理相应的事件，需要调用相应的</a:t>
            </a:r>
            <a:r>
              <a:rPr lang="en-US" altLang="zh-CN" dirty="0" err="1"/>
              <a:t>addXXXlistener</a:t>
            </a:r>
            <a:r>
              <a:rPr lang="zh-CN" altLang="zh-CN" dirty="0"/>
              <a:t>方法，添加相应的事件监听器。</a:t>
            </a:r>
            <a:endParaRPr lang="en-US" altLang="zh-CN" dirty="0" smtClean="0"/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Adapter</a:t>
            </a:r>
          </a:p>
          <a:p>
            <a:pPr lvl="1"/>
            <a:r>
              <a:rPr lang="zh-CN" altLang="zh-CN" dirty="0" smtClean="0"/>
              <a:t>事件监听器接</a:t>
            </a:r>
            <a:r>
              <a:rPr lang="zh-CN" altLang="zh-CN" dirty="0"/>
              <a:t>口通常有好几个方法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在只关心一个事件而不关心其他情况时，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提供了事件适配器类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zh-CN" altLang="en-US" dirty="0" smtClean="0"/>
              <a:t>如：</a:t>
            </a:r>
            <a:r>
              <a:rPr lang="en-US" altLang="zh-CN" dirty="0"/>
              <a:t> </a:t>
            </a:r>
            <a:r>
              <a:rPr lang="en-US" altLang="zh-CN" dirty="0" err="1" smtClean="0"/>
              <a:t>KeyListener</a:t>
            </a:r>
            <a:r>
              <a:rPr lang="zh-CN" altLang="en-US" dirty="0" smtClean="0"/>
              <a:t>接口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使用 </a:t>
            </a:r>
            <a:r>
              <a:rPr lang="en-US" altLang="zh-CN" dirty="0" err="1" smtClean="0">
                <a:sym typeface="Wingdings" panose="05000000000000000000" pitchFamily="2" charset="2"/>
              </a:rPr>
              <a:t>KeyAdapter</a:t>
            </a:r>
            <a:r>
              <a:rPr lang="zh-CN" altLang="en-US" dirty="0" smtClean="0">
                <a:sym typeface="Wingdings" panose="05000000000000000000" pitchFamily="2" charset="2"/>
              </a:rPr>
              <a:t>类代替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40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764705"/>
            <a:ext cx="8856216" cy="8136904"/>
          </a:xfrm>
        </p:spPr>
        <p:txBody>
          <a:bodyPr>
            <a:noAutofit/>
          </a:bodyPr>
          <a:lstStyle/>
          <a:p>
            <a:r>
              <a:rPr lang="zh-CN" altLang="zh-CN" dirty="0"/>
              <a:t>键盘事件处理程序 </a:t>
            </a:r>
            <a:endParaRPr lang="en-US" altLang="zh-CN" dirty="0" smtClean="0"/>
          </a:p>
          <a:p>
            <a:r>
              <a:rPr lang="en-US" altLang="zh-CN" sz="1000" dirty="0"/>
              <a:t>public class </a:t>
            </a:r>
            <a:r>
              <a:rPr lang="en-US" altLang="zh-CN" sz="1000" dirty="0" err="1"/>
              <a:t>KeyEventDemo</a:t>
            </a:r>
            <a:r>
              <a:rPr lang="en-US" altLang="zh-CN" sz="1000" dirty="0"/>
              <a:t> extends </a:t>
            </a:r>
            <a:r>
              <a:rPr lang="en-US" altLang="zh-CN" sz="1000" dirty="0" err="1"/>
              <a:t>JFrame</a:t>
            </a:r>
            <a:r>
              <a:rPr lang="en-US" altLang="zh-CN" sz="1000" dirty="0"/>
              <a:t>{</a:t>
            </a:r>
            <a:endParaRPr lang="zh-CN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JLabel</a:t>
            </a:r>
            <a:r>
              <a:rPr lang="en-US" altLang="zh-CN" sz="1000" dirty="0"/>
              <a:t> label=new </a:t>
            </a:r>
            <a:r>
              <a:rPr lang="en-US" altLang="zh-CN" sz="1000" dirty="0" err="1"/>
              <a:t>JLabel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");</a:t>
            </a:r>
            <a:endParaRPr lang="zh-CN" altLang="zh-CN" sz="1000" dirty="0"/>
          </a:p>
          <a:p>
            <a:r>
              <a:rPr lang="en-US" altLang="zh-CN" sz="1000" dirty="0"/>
              <a:t>	public </a:t>
            </a:r>
            <a:r>
              <a:rPr lang="en-US" altLang="zh-CN" sz="1000" dirty="0" err="1"/>
              <a:t>KeyEventDemo</a:t>
            </a:r>
            <a:r>
              <a:rPr lang="en-US" altLang="zh-CN" sz="1000" dirty="0"/>
              <a:t>() {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setSize</a:t>
            </a:r>
            <a:r>
              <a:rPr lang="en-US" altLang="zh-CN" sz="1000" dirty="0"/>
              <a:t>(300,300);</a:t>
            </a:r>
            <a:r>
              <a:rPr lang="en-US" altLang="zh-CN" sz="1000" dirty="0" err="1"/>
              <a:t>setLocation</a:t>
            </a:r>
            <a:r>
              <a:rPr lang="en-US" altLang="zh-CN" sz="1000" dirty="0"/>
              <a:t>(400, 400);	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setDefaultCloseOperation</a:t>
            </a:r>
            <a:r>
              <a:rPr lang="en-US" altLang="zh-CN" sz="1000" dirty="0"/>
              <a:t>(</a:t>
            </a:r>
            <a:r>
              <a:rPr lang="en-US" altLang="zh-CN" sz="1000" dirty="0" err="1"/>
              <a:t>JFrame.EXIT_ON_CLOSE</a:t>
            </a:r>
            <a:r>
              <a:rPr lang="en-US" altLang="zh-CN" sz="1000" dirty="0"/>
              <a:t>);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this.addKeyListener</a:t>
            </a:r>
            <a:r>
              <a:rPr lang="en-US" altLang="zh-CN" sz="1000" dirty="0"/>
              <a:t>(new </a:t>
            </a:r>
            <a:r>
              <a:rPr lang="en-US" altLang="zh-CN" sz="1000" dirty="0" err="1"/>
              <a:t>KeyAdapter</a:t>
            </a:r>
            <a:r>
              <a:rPr lang="en-US" altLang="zh-CN" sz="1000" dirty="0"/>
              <a:t>(){</a:t>
            </a:r>
            <a:endParaRPr lang="zh-CN" altLang="zh-CN" sz="1000" dirty="0"/>
          </a:p>
          <a:p>
            <a:r>
              <a:rPr lang="en-US" altLang="zh-CN" sz="1000" dirty="0"/>
              <a:t>			public void </a:t>
            </a:r>
            <a:r>
              <a:rPr lang="en-US" altLang="zh-CN" sz="1000" dirty="0" err="1"/>
              <a:t>keyPressed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KeyEvent</a:t>
            </a:r>
            <a:r>
              <a:rPr lang="en-US" altLang="zh-CN" sz="1000" dirty="0"/>
              <a:t> event) {</a:t>
            </a:r>
            <a:endParaRPr lang="zh-CN" altLang="zh-CN" sz="1000" dirty="0"/>
          </a:p>
          <a:p>
            <a:r>
              <a:rPr lang="en-US" altLang="zh-CN" sz="1000" dirty="0"/>
              <a:t>			switch(</a:t>
            </a:r>
            <a:r>
              <a:rPr lang="en-US" altLang="zh-CN" sz="1000" dirty="0" err="1"/>
              <a:t>event.getKeyCode</a:t>
            </a:r>
            <a:r>
              <a:rPr lang="en-US" altLang="zh-CN" sz="1000" dirty="0"/>
              <a:t>())</a:t>
            </a:r>
            <a:endParaRPr lang="zh-CN" altLang="zh-CN" sz="1000" dirty="0"/>
          </a:p>
          <a:p>
            <a:r>
              <a:rPr lang="en-US" altLang="zh-CN" sz="1000" dirty="0"/>
              <a:t>			{case </a:t>
            </a:r>
            <a:r>
              <a:rPr lang="en-US" altLang="zh-CN" sz="1000" dirty="0" err="1"/>
              <a:t>KeyEvent.VK_UP</a:t>
            </a:r>
            <a:r>
              <a:rPr lang="en-US" altLang="zh-CN" sz="1000" dirty="0"/>
              <a:t>:</a:t>
            </a:r>
            <a:endParaRPr lang="zh-CN" altLang="zh-CN" sz="1000" dirty="0"/>
          </a:p>
          <a:p>
            <a:r>
              <a:rPr lang="en-US" altLang="zh-CN" sz="1000" dirty="0"/>
              <a:t>					</a:t>
            </a:r>
            <a:r>
              <a:rPr lang="en-US" altLang="zh-CN" sz="1000" dirty="0" err="1"/>
              <a:t>label.setText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UP");break;</a:t>
            </a:r>
            <a:endParaRPr lang="zh-CN" altLang="zh-CN" sz="1000" dirty="0"/>
          </a:p>
          <a:p>
            <a:r>
              <a:rPr lang="en-US" altLang="zh-CN" sz="1000" dirty="0"/>
              <a:t>			case </a:t>
            </a:r>
            <a:r>
              <a:rPr lang="en-US" altLang="zh-CN" sz="1000" dirty="0" err="1"/>
              <a:t>KeyEvent.VK_DOWN</a:t>
            </a:r>
            <a:r>
              <a:rPr lang="en-US" altLang="zh-CN" sz="1000" dirty="0"/>
              <a:t>:</a:t>
            </a:r>
            <a:endParaRPr lang="zh-CN" altLang="zh-CN" sz="1000" dirty="0"/>
          </a:p>
          <a:p>
            <a:r>
              <a:rPr lang="en-US" altLang="zh-CN" sz="1000" dirty="0"/>
              <a:t>					</a:t>
            </a:r>
            <a:r>
              <a:rPr lang="en-US" altLang="zh-CN" sz="1000" dirty="0" err="1"/>
              <a:t>label.setText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DOWN");break;</a:t>
            </a:r>
            <a:endParaRPr lang="zh-CN" altLang="zh-CN" sz="1000" dirty="0"/>
          </a:p>
          <a:p>
            <a:r>
              <a:rPr lang="en-US" altLang="zh-CN" sz="1000" dirty="0"/>
              <a:t>			case </a:t>
            </a:r>
            <a:r>
              <a:rPr lang="en-US" altLang="zh-CN" sz="1000" dirty="0" err="1"/>
              <a:t>KeyEvent.VK_LEFT</a:t>
            </a:r>
            <a:r>
              <a:rPr lang="en-US" altLang="zh-CN" sz="1000" dirty="0"/>
              <a:t>:</a:t>
            </a:r>
            <a:endParaRPr lang="zh-CN" altLang="zh-CN" sz="1000" dirty="0"/>
          </a:p>
          <a:p>
            <a:r>
              <a:rPr lang="en-US" altLang="zh-CN" sz="1000" dirty="0"/>
              <a:t>					</a:t>
            </a:r>
            <a:r>
              <a:rPr lang="en-US" altLang="zh-CN" sz="1000" dirty="0" err="1"/>
              <a:t>label.setText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LEFT");break;</a:t>
            </a:r>
            <a:endParaRPr lang="zh-CN" altLang="zh-CN" sz="1000" dirty="0"/>
          </a:p>
          <a:p>
            <a:r>
              <a:rPr lang="en-US" altLang="zh-CN" sz="1000" dirty="0"/>
              <a:t>			case </a:t>
            </a:r>
            <a:r>
              <a:rPr lang="en-US" altLang="zh-CN" sz="1000" dirty="0" err="1"/>
              <a:t>KeyEvent.VK_RIGHT</a:t>
            </a:r>
            <a:r>
              <a:rPr lang="en-US" altLang="zh-CN" sz="1000" dirty="0"/>
              <a:t>:</a:t>
            </a:r>
            <a:endParaRPr lang="zh-CN" altLang="zh-CN" sz="1000" dirty="0"/>
          </a:p>
          <a:p>
            <a:r>
              <a:rPr lang="en-US" altLang="zh-CN" sz="1000" dirty="0"/>
              <a:t>					</a:t>
            </a:r>
            <a:r>
              <a:rPr lang="en-US" altLang="zh-CN" sz="1000" dirty="0" err="1"/>
              <a:t>label.setText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RIGHT");break;</a:t>
            </a:r>
            <a:endParaRPr lang="zh-CN" altLang="zh-CN" sz="1000" dirty="0"/>
          </a:p>
          <a:p>
            <a:r>
              <a:rPr lang="en-US" altLang="zh-CN" sz="1000" dirty="0"/>
              <a:t>			default:</a:t>
            </a:r>
            <a:endParaRPr lang="zh-CN" altLang="zh-CN" sz="1000" dirty="0"/>
          </a:p>
          <a:p>
            <a:r>
              <a:rPr lang="en-US" altLang="zh-CN" sz="1000" dirty="0"/>
              <a:t>					</a:t>
            </a:r>
            <a:r>
              <a:rPr lang="en-US" altLang="zh-CN" sz="1000" dirty="0" err="1"/>
              <a:t>label.setText</a:t>
            </a:r>
            <a:r>
              <a:rPr lang="en-US" altLang="zh-CN" sz="1000" dirty="0"/>
              <a:t>("</a:t>
            </a:r>
            <a:r>
              <a:rPr lang="zh-CN" altLang="zh-CN" sz="1000" dirty="0"/>
              <a:t>按下了按键：</a:t>
            </a:r>
            <a:r>
              <a:rPr lang="en-US" altLang="zh-CN" sz="1000" dirty="0"/>
              <a:t>"+</a:t>
            </a:r>
            <a:r>
              <a:rPr lang="en-US" altLang="zh-CN" sz="1000" dirty="0" err="1"/>
              <a:t>event.getKeyChar</a:t>
            </a:r>
            <a:r>
              <a:rPr lang="en-US" altLang="zh-CN" sz="1000" dirty="0"/>
              <a:t>());</a:t>
            </a:r>
            <a:endParaRPr lang="zh-CN" altLang="zh-CN" sz="1000" dirty="0"/>
          </a:p>
          <a:p>
            <a:r>
              <a:rPr lang="en-US" altLang="zh-CN" sz="1000" dirty="0"/>
              <a:t>		}}});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setLayout</a:t>
            </a:r>
            <a:r>
              <a:rPr lang="en-US" altLang="zh-CN" sz="1000" dirty="0"/>
              <a:t>(new </a:t>
            </a:r>
            <a:r>
              <a:rPr lang="en-US" altLang="zh-CN" sz="1000" dirty="0" err="1"/>
              <a:t>BorderLayout</a:t>
            </a:r>
            <a:r>
              <a:rPr lang="en-US" altLang="zh-CN" sz="1000" dirty="0"/>
              <a:t>());</a:t>
            </a:r>
            <a:endParaRPr lang="zh-CN" altLang="zh-CN" sz="1000" dirty="0"/>
          </a:p>
          <a:p>
            <a:r>
              <a:rPr lang="en-US" altLang="zh-CN" sz="1000" dirty="0"/>
              <a:t>		add(</a:t>
            </a:r>
            <a:r>
              <a:rPr lang="en-US" altLang="zh-CN" sz="1000" dirty="0" err="1"/>
              <a:t>label,BorderLayout.CENTER</a:t>
            </a:r>
            <a:r>
              <a:rPr lang="en-US" altLang="zh-CN" sz="1000" dirty="0"/>
              <a:t>);</a:t>
            </a:r>
            <a:endParaRPr lang="zh-CN" altLang="zh-CN" sz="1000" dirty="0"/>
          </a:p>
          <a:p>
            <a:r>
              <a:rPr lang="en-US" altLang="zh-CN" sz="1000" dirty="0"/>
              <a:t>	}</a:t>
            </a:r>
            <a:endParaRPr lang="zh-CN" altLang="zh-CN" sz="1000" dirty="0"/>
          </a:p>
          <a:p>
            <a:r>
              <a:rPr lang="en-US" altLang="zh-CN" sz="1000" dirty="0"/>
              <a:t>	public static void main(String[] </a:t>
            </a:r>
            <a:r>
              <a:rPr lang="en-US" altLang="zh-CN" sz="1000" dirty="0" err="1"/>
              <a:t>args</a:t>
            </a:r>
            <a:r>
              <a:rPr lang="en-US" altLang="zh-CN" sz="1000" dirty="0"/>
              <a:t>) {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KeyEventDemo</a:t>
            </a:r>
            <a:r>
              <a:rPr lang="en-US" altLang="zh-CN" sz="1000" dirty="0"/>
              <a:t> frame=new </a:t>
            </a:r>
            <a:r>
              <a:rPr lang="en-US" altLang="zh-CN" sz="1000" dirty="0" err="1"/>
              <a:t>KeyEventDemo</a:t>
            </a:r>
            <a:r>
              <a:rPr lang="en-US" altLang="zh-CN" sz="1000" dirty="0"/>
              <a:t>();</a:t>
            </a:r>
            <a:endParaRPr lang="zh-CN" altLang="zh-CN" sz="1000" dirty="0"/>
          </a:p>
          <a:p>
            <a:r>
              <a:rPr lang="en-US" altLang="zh-CN" sz="1000" dirty="0"/>
              <a:t>		</a:t>
            </a:r>
            <a:r>
              <a:rPr lang="en-US" altLang="zh-CN" sz="1000" dirty="0" err="1"/>
              <a:t>frame.setVisible</a:t>
            </a:r>
            <a:r>
              <a:rPr lang="en-US" altLang="zh-CN" sz="1000" dirty="0"/>
              <a:t>(true); }</a:t>
            </a:r>
            <a:endParaRPr lang="zh-CN" altLang="zh-CN" sz="1000" dirty="0"/>
          </a:p>
          <a:p>
            <a:r>
              <a:rPr lang="en-US" altLang="zh-CN" sz="1000" dirty="0"/>
              <a:t>}</a:t>
            </a:r>
            <a:endParaRPr lang="zh-CN" altLang="zh-CN" sz="1000" dirty="0"/>
          </a:p>
          <a:p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914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本章案例</a:t>
            </a:r>
            <a:r>
              <a:rPr kumimoji="1" lang="en-US" altLang="zh-CN" dirty="0"/>
              <a:t>9</a:t>
            </a:r>
            <a:r>
              <a:rPr kumimoji="1" lang="zh-CN" altLang="en-US" dirty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3168005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键盘事件处理程序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lvl="1"/>
            <a:r>
              <a:rPr lang="zh-CN" altLang="zh-CN" sz="1800" dirty="0"/>
              <a:t>重写了</a:t>
            </a:r>
            <a:r>
              <a:rPr lang="en-US" altLang="zh-CN" sz="1800" dirty="0" err="1"/>
              <a:t>KeyAdapter</a:t>
            </a:r>
            <a:r>
              <a:rPr lang="zh-CN" altLang="zh-CN" sz="1800" dirty="0"/>
              <a:t>的</a:t>
            </a:r>
            <a:r>
              <a:rPr lang="en-US" altLang="zh-CN" sz="1800" dirty="0" err="1"/>
              <a:t>keyPresssed</a:t>
            </a:r>
            <a:r>
              <a:rPr lang="zh-CN" altLang="zh-CN" sz="1800" dirty="0"/>
              <a:t>方法，用于处理按下键盘的事件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KeyEvent</a:t>
            </a:r>
            <a:r>
              <a:rPr lang="zh-CN" altLang="zh-CN" sz="1800" dirty="0"/>
              <a:t>是对键盘事件的封装，常用的方法</a:t>
            </a:r>
            <a:r>
              <a:rPr lang="zh-CN" altLang="en-US" sz="1800" dirty="0"/>
              <a:t>有</a:t>
            </a:r>
            <a:endParaRPr lang="zh-CN" altLang="zh-CN" sz="1800" dirty="0"/>
          </a:p>
          <a:p>
            <a:pPr lvl="2"/>
            <a:r>
              <a:rPr lang="en-US" altLang="zh-CN" sz="1400" dirty="0" err="1"/>
              <a:t>getKeyChar</a:t>
            </a:r>
            <a:r>
              <a:rPr lang="en-US" altLang="zh-CN" sz="1400" dirty="0"/>
              <a:t>()</a:t>
            </a:r>
            <a:r>
              <a:rPr lang="zh-CN" altLang="zh-CN" sz="1400" dirty="0"/>
              <a:t>，获取触发事件按键对应的字符。例如当按下按键“</a:t>
            </a:r>
            <a:r>
              <a:rPr lang="en-US" altLang="zh-CN" sz="1400" dirty="0"/>
              <a:t>d</a:t>
            </a:r>
            <a:r>
              <a:rPr lang="zh-CN" altLang="zh-CN" sz="1400" dirty="0"/>
              <a:t>”时，所获得的字符就是“</a:t>
            </a:r>
            <a:r>
              <a:rPr lang="en-US" altLang="zh-CN" sz="1400" dirty="0"/>
              <a:t>d</a:t>
            </a:r>
            <a:r>
              <a:rPr lang="zh-CN" altLang="zh-CN" sz="1400" dirty="0"/>
              <a:t>”。</a:t>
            </a:r>
          </a:p>
          <a:p>
            <a:pPr lvl="2"/>
            <a:r>
              <a:rPr lang="en-US" altLang="zh-CN" sz="1400" dirty="0" err="1"/>
              <a:t>getKeyCode</a:t>
            </a:r>
            <a:r>
              <a:rPr lang="en-US" altLang="zh-CN" sz="1400" dirty="0"/>
              <a:t>()</a:t>
            </a:r>
            <a:r>
              <a:rPr lang="zh-CN" altLang="zh-CN" sz="1400" dirty="0"/>
              <a:t>，获取触发事件按键对应的键值。例如</a:t>
            </a:r>
            <a:r>
              <a:rPr lang="en-US" altLang="zh-CN" sz="1400" dirty="0" err="1"/>
              <a:t>KeyEvent.VK_UP</a:t>
            </a:r>
            <a:r>
              <a:rPr lang="zh-CN" altLang="zh-CN" sz="1400" dirty="0"/>
              <a:t>对应方向键“上”的键值</a:t>
            </a:r>
            <a:r>
              <a:rPr lang="zh-CN" altLang="en-US" sz="1400" dirty="0"/>
              <a:t>，</a:t>
            </a:r>
            <a:r>
              <a:rPr lang="zh-CN" altLang="zh-CN" sz="1400" dirty="0"/>
              <a:t>按键“</a:t>
            </a:r>
            <a:r>
              <a:rPr lang="en-US" altLang="zh-CN" sz="1400" dirty="0"/>
              <a:t>d</a:t>
            </a:r>
            <a:r>
              <a:rPr lang="zh-CN" altLang="zh-CN" sz="1400" dirty="0"/>
              <a:t>”的键值是</a:t>
            </a:r>
            <a:r>
              <a:rPr lang="en-US" altLang="zh-CN" sz="1400" dirty="0" err="1"/>
              <a:t>KeyEvent.VK_D</a:t>
            </a:r>
            <a:r>
              <a:rPr lang="zh-CN" altLang="zh-CN" sz="1400" dirty="0"/>
              <a:t>。</a:t>
            </a:r>
          </a:p>
          <a:p>
            <a:r>
              <a:rPr lang="zh-CN" altLang="en-US" sz="2800" dirty="0"/>
              <a:t>运行结果</a:t>
            </a:r>
            <a:endParaRPr kumimoji="1"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939541"/>
              </p:ext>
            </p:extLst>
          </p:nvPr>
        </p:nvGraphicFramePr>
        <p:xfrm>
          <a:off x="3863752" y="3933056"/>
          <a:ext cx="52705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文档" r:id="rId3" imgW="5270500" imgH="2374900" progId="Word.Document.12">
                  <p:embed/>
                </p:oleObj>
              </mc:Choice>
              <mc:Fallback>
                <p:oleObj name="文档" r:id="rId3" imgW="5270500" imgH="237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752" y="3933056"/>
                        <a:ext cx="5270500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5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10.5 </a:t>
            </a:r>
            <a:r>
              <a:rPr kumimoji="1" lang="zh-CN" altLang="en-US" dirty="0" smtClean="0"/>
              <a:t>高级组件</a:t>
            </a:r>
            <a:r>
              <a:rPr kumimoji="1" lang="en-US" altLang="zh-CN" dirty="0" err="1" smtClean="0"/>
              <a:t>JTree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JTree</a:t>
            </a:r>
            <a:r>
              <a:rPr kumimoji="1" lang="zh-CN" altLang="en-US" dirty="0" smtClean="0"/>
              <a:t>的构造方法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JTree</a:t>
            </a:r>
            <a:r>
              <a:rPr lang="zh-CN" altLang="zh-CN" dirty="0"/>
              <a:t>是</a:t>
            </a:r>
            <a:r>
              <a:rPr lang="en-US" altLang="zh-CN" dirty="0"/>
              <a:t>Swing</a:t>
            </a:r>
            <a:r>
              <a:rPr lang="zh-CN" altLang="zh-CN" dirty="0"/>
              <a:t>中的高级界面组件，它用于将数据显示为树形结构。其常用的构造方法</a:t>
            </a:r>
            <a:r>
              <a:rPr lang="zh-CN" altLang="zh-CN" dirty="0" smtClean="0"/>
              <a:t>有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() </a:t>
            </a:r>
            <a:r>
              <a:rPr lang="zh-CN" altLang="zh-CN" dirty="0"/>
              <a:t>：返回一颗默认的示例</a:t>
            </a:r>
            <a:r>
              <a:rPr lang="en-US" altLang="zh-CN" dirty="0" err="1"/>
              <a:t>JTree</a:t>
            </a:r>
            <a:r>
              <a:rPr lang="zh-CN" altLang="zh-CN" dirty="0"/>
              <a:t>。</a:t>
            </a:r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</a:t>
            </a:r>
            <a:r>
              <a:rPr lang="en-US" altLang="zh-CN" dirty="0" err="1"/>
              <a:t>Hashtable</a:t>
            </a:r>
            <a:r>
              <a:rPr lang="en-US" altLang="zh-CN" dirty="0"/>
              <a:t>&lt;?,?&gt; value) </a:t>
            </a:r>
            <a:r>
              <a:rPr lang="zh-CN" altLang="zh-CN" dirty="0"/>
              <a:t>：从</a:t>
            </a:r>
            <a:r>
              <a:rPr lang="en-US" altLang="zh-CN" dirty="0" err="1"/>
              <a:t>Hashtable</a:t>
            </a:r>
            <a:r>
              <a:rPr lang="zh-CN" altLang="zh-CN" dirty="0"/>
              <a:t>创建</a:t>
            </a:r>
            <a:r>
              <a:rPr lang="en-US" altLang="zh-CN" dirty="0" err="1" smtClean="0"/>
              <a:t>Jtree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(Object[] value) </a:t>
            </a:r>
            <a:r>
              <a:rPr lang="zh-CN" altLang="zh-CN" dirty="0"/>
              <a:t>：用</a:t>
            </a:r>
            <a:r>
              <a:rPr lang="en-US" altLang="zh-CN" dirty="0"/>
              <a:t>Object</a:t>
            </a:r>
            <a:r>
              <a:rPr lang="zh-CN" altLang="zh-CN" dirty="0"/>
              <a:t>数组的每个元素作为</a:t>
            </a:r>
            <a:r>
              <a:rPr lang="en-US" altLang="zh-CN" dirty="0" err="1"/>
              <a:t>JTree</a:t>
            </a:r>
            <a:r>
              <a:rPr lang="zh-CN" altLang="zh-CN" dirty="0" smtClean="0"/>
              <a:t>的子节点。</a:t>
            </a:r>
            <a:endParaRPr lang="zh-CN" altLang="zh-CN" dirty="0"/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</a:t>
            </a:r>
            <a:r>
              <a:rPr lang="en-US" altLang="zh-CN" dirty="0" err="1"/>
              <a:t>TreeModel</a:t>
            </a:r>
            <a:r>
              <a:rPr lang="en-US" altLang="zh-CN" dirty="0"/>
              <a:t> </a:t>
            </a:r>
            <a:r>
              <a:rPr lang="en-US" altLang="zh-CN" dirty="0" err="1"/>
              <a:t>newModel</a:t>
            </a:r>
            <a:r>
              <a:rPr lang="en-US" altLang="zh-CN" dirty="0"/>
              <a:t>) </a:t>
            </a:r>
            <a:r>
              <a:rPr lang="zh-CN" altLang="zh-CN" dirty="0"/>
              <a:t>：使用指定的</a:t>
            </a:r>
            <a:r>
              <a:rPr lang="en-US" altLang="zh-CN" dirty="0" err="1"/>
              <a:t>TreeModel</a:t>
            </a:r>
            <a:r>
              <a:rPr lang="zh-CN" altLang="zh-CN" dirty="0"/>
              <a:t>数据模型创建</a:t>
            </a:r>
            <a:r>
              <a:rPr lang="en-US" altLang="zh-CN" dirty="0" err="1" smtClean="0"/>
              <a:t>JTree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</a:t>
            </a:r>
            <a:r>
              <a:rPr lang="en-US" altLang="zh-CN" dirty="0" err="1"/>
              <a:t>TreeNode</a:t>
            </a:r>
            <a:r>
              <a:rPr lang="en-US" altLang="zh-CN" dirty="0"/>
              <a:t> root) </a:t>
            </a:r>
            <a:r>
              <a:rPr lang="zh-CN" altLang="zh-CN" dirty="0"/>
              <a:t>：指定</a:t>
            </a:r>
            <a:r>
              <a:rPr lang="en-US" altLang="zh-CN" dirty="0"/>
              <a:t>root</a:t>
            </a:r>
            <a:r>
              <a:rPr lang="zh-CN" altLang="zh-CN" dirty="0"/>
              <a:t>作为</a:t>
            </a:r>
            <a:r>
              <a:rPr lang="en-US" altLang="zh-CN" dirty="0" err="1"/>
              <a:t>JTree</a:t>
            </a:r>
            <a:r>
              <a:rPr lang="zh-CN" altLang="zh-CN" dirty="0"/>
              <a:t>的根节点，并用</a:t>
            </a:r>
            <a:r>
              <a:rPr lang="en-US" altLang="zh-CN" dirty="0"/>
              <a:t>root</a:t>
            </a:r>
            <a:r>
              <a:rPr lang="zh-CN" altLang="zh-CN" dirty="0"/>
              <a:t>的子节点作为</a:t>
            </a:r>
            <a:r>
              <a:rPr lang="en-US" altLang="zh-CN" dirty="0" err="1"/>
              <a:t>JTree</a:t>
            </a:r>
            <a:r>
              <a:rPr lang="zh-CN" altLang="zh-CN" dirty="0"/>
              <a:t>的子节点。</a:t>
            </a:r>
          </a:p>
          <a:p>
            <a:pPr lvl="2"/>
            <a:r>
              <a:rPr lang="en-US" altLang="zh-CN" dirty="0" err="1"/>
              <a:t>JTree</a:t>
            </a:r>
            <a:r>
              <a:rPr lang="en-US" altLang="zh-CN" dirty="0"/>
              <a:t>(Vector&lt;?&gt; value) </a:t>
            </a:r>
            <a:r>
              <a:rPr lang="zh-CN" altLang="zh-CN" dirty="0"/>
              <a:t>：用</a:t>
            </a:r>
            <a:r>
              <a:rPr lang="en-US" altLang="zh-CN" dirty="0"/>
              <a:t>Vector</a:t>
            </a:r>
            <a:r>
              <a:rPr lang="zh-CN" altLang="zh-CN" dirty="0"/>
              <a:t>的元素作为</a:t>
            </a:r>
            <a:r>
              <a:rPr lang="en-US" altLang="zh-CN" dirty="0" err="1"/>
              <a:t>JTree</a:t>
            </a:r>
            <a:r>
              <a:rPr lang="zh-CN" altLang="zh-CN" dirty="0" smtClean="0"/>
              <a:t>的子节点。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1</a:t>
            </a:r>
            <a:r>
              <a:rPr lang="en-US" altLang="zh-CN" dirty="0" smtClean="0"/>
              <a:t>0.2 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Swing</a:t>
            </a:r>
            <a:r>
              <a:rPr lang="zh-CN" altLang="en-US" dirty="0" smtClean="0"/>
              <a:t>的简单界面设计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 smtClean="0"/>
          </a:p>
          <a:p>
            <a:r>
              <a:rPr lang="en-US" altLang="zh-CN" dirty="0"/>
              <a:t>Java</a:t>
            </a:r>
            <a:r>
              <a:rPr lang="zh-CN" altLang="zh-CN" dirty="0"/>
              <a:t>的</a:t>
            </a:r>
            <a:r>
              <a:rPr lang="en-US" altLang="zh-CN" dirty="0"/>
              <a:t>GUI</a:t>
            </a:r>
            <a:r>
              <a:rPr lang="zh-CN" altLang="zh-CN" dirty="0"/>
              <a:t>（</a:t>
            </a:r>
            <a:r>
              <a:rPr lang="en-US" altLang="zh-CN" dirty="0"/>
              <a:t>Graphic User Interface</a:t>
            </a:r>
            <a:r>
              <a:rPr lang="zh-CN" altLang="zh-CN" dirty="0"/>
              <a:t>）程序设计技术主要包括</a:t>
            </a:r>
            <a:r>
              <a:rPr lang="en-US" altLang="zh-CN" dirty="0"/>
              <a:t>AWT</a:t>
            </a:r>
            <a:r>
              <a:rPr lang="zh-CN" altLang="zh-CN" dirty="0"/>
              <a:t>（</a:t>
            </a:r>
            <a:r>
              <a:rPr lang="en-US" altLang="zh-CN" dirty="0"/>
              <a:t>Abstract Window Toolkit</a:t>
            </a:r>
            <a:r>
              <a:rPr lang="zh-CN" altLang="zh-CN" dirty="0"/>
              <a:t>）、</a:t>
            </a:r>
            <a:r>
              <a:rPr lang="en-US" altLang="zh-CN" dirty="0"/>
              <a:t>Swing</a:t>
            </a:r>
            <a:r>
              <a:rPr lang="zh-CN" altLang="zh-CN" dirty="0"/>
              <a:t>和</a:t>
            </a:r>
            <a:r>
              <a:rPr lang="en-US" altLang="zh-CN" dirty="0"/>
              <a:t>SWT</a:t>
            </a:r>
            <a:r>
              <a:rPr lang="zh-CN" altLang="zh-CN" dirty="0"/>
              <a:t>（</a:t>
            </a:r>
            <a:r>
              <a:rPr lang="en-US" altLang="zh-CN" dirty="0"/>
              <a:t>Standard Widget Toolkit</a:t>
            </a:r>
            <a:r>
              <a:rPr lang="zh-CN" altLang="zh-CN" dirty="0"/>
              <a:t>） </a:t>
            </a:r>
            <a:endParaRPr lang="en-US" altLang="zh-CN" dirty="0" smtClean="0"/>
          </a:p>
          <a:p>
            <a:r>
              <a:rPr lang="en-US" altLang="zh-CN" dirty="0" smtClean="0"/>
              <a:t>AWT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Swing</a:t>
            </a:r>
            <a:endParaRPr lang="zh-CN" altLang="en-US" dirty="0"/>
          </a:p>
          <a:p>
            <a:pPr lvl="1"/>
            <a:r>
              <a:rPr lang="zh-CN" altLang="en-US" dirty="0"/>
              <a:t> </a:t>
            </a:r>
            <a:r>
              <a:rPr lang="en-US" altLang="zh-CN" dirty="0" smtClean="0"/>
              <a:t>AWT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Swing</a:t>
            </a:r>
            <a:r>
              <a:rPr lang="zh-CN" altLang="zh-CN" dirty="0" smtClean="0"/>
              <a:t>是</a:t>
            </a:r>
            <a:r>
              <a:rPr lang="en-US" altLang="zh-CN" dirty="0"/>
              <a:t>Java SE</a:t>
            </a:r>
            <a:r>
              <a:rPr lang="zh-CN" altLang="zh-CN" dirty="0"/>
              <a:t>自带的标准</a:t>
            </a:r>
            <a:r>
              <a:rPr lang="en-US" altLang="zh-CN" dirty="0"/>
              <a:t>GUI</a:t>
            </a:r>
            <a:r>
              <a:rPr lang="zh-CN" altLang="zh-CN" dirty="0"/>
              <a:t>程序设计</a:t>
            </a:r>
            <a:r>
              <a:rPr lang="en-US" altLang="zh-CN" dirty="0" smtClean="0"/>
              <a:t>API</a:t>
            </a:r>
            <a:r>
              <a:rPr lang="zh-CN" altLang="zh-CN" dirty="0"/>
              <a:t>，</a:t>
            </a:r>
            <a:r>
              <a:rPr lang="zh-CN" altLang="zh-CN" dirty="0" smtClean="0"/>
              <a:t>编</a:t>
            </a:r>
            <a:r>
              <a:rPr lang="zh-CN" altLang="zh-CN" dirty="0"/>
              <a:t>写</a:t>
            </a:r>
            <a:r>
              <a:rPr lang="en-US" altLang="zh-CN" dirty="0"/>
              <a:t>GUI</a:t>
            </a:r>
            <a:r>
              <a:rPr lang="zh-CN" altLang="zh-CN" dirty="0"/>
              <a:t>程序，只需要正确安装</a:t>
            </a:r>
            <a:r>
              <a:rPr lang="en-US" altLang="zh-CN" dirty="0"/>
              <a:t>Java SE</a:t>
            </a:r>
            <a:r>
              <a:rPr lang="zh-CN" altLang="zh-CN" dirty="0"/>
              <a:t>就可以了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Swing</a:t>
            </a:r>
            <a:r>
              <a:rPr lang="zh-CN" altLang="en-US" dirty="0" smtClean="0"/>
              <a:t>包括</a:t>
            </a:r>
            <a:r>
              <a:rPr lang="zh-CN" altLang="en-US" dirty="0"/>
              <a:t>了</a:t>
            </a:r>
            <a:r>
              <a:rPr lang="en-US" altLang="zh-CN" dirty="0"/>
              <a:t>AWT</a:t>
            </a:r>
            <a:r>
              <a:rPr lang="zh-CN" altLang="en-US" dirty="0"/>
              <a:t>所具有的全部组件，而且可以使用树形组</a:t>
            </a:r>
            <a:r>
              <a:rPr lang="zh-CN" altLang="en-US" dirty="0" smtClean="0"/>
              <a:t>件、</a:t>
            </a:r>
            <a:r>
              <a:rPr lang="zh-CN" altLang="en-US" dirty="0"/>
              <a:t>表</a:t>
            </a:r>
            <a:r>
              <a:rPr lang="zh-CN" altLang="en-US" dirty="0" smtClean="0"/>
              <a:t>格、选项卡等高级图形组</a:t>
            </a:r>
            <a:r>
              <a:rPr lang="zh-CN" altLang="en-US" dirty="0"/>
              <a:t>件</a:t>
            </a:r>
          </a:p>
          <a:p>
            <a:r>
              <a:rPr lang="en-US" altLang="zh-CN" dirty="0" smtClean="0"/>
              <a:t>SWT</a:t>
            </a:r>
            <a:r>
              <a:rPr lang="zh-CN" altLang="en-US" dirty="0"/>
              <a:t> 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SWT</a:t>
            </a:r>
            <a:r>
              <a:rPr lang="zh-CN" altLang="zh-CN" dirty="0"/>
              <a:t>是</a:t>
            </a:r>
            <a:r>
              <a:rPr lang="en-US" altLang="zh-CN" dirty="0"/>
              <a:t>IBM</a:t>
            </a:r>
            <a:r>
              <a:rPr lang="zh-CN" altLang="zh-CN" dirty="0"/>
              <a:t>最早提出的开源</a:t>
            </a:r>
            <a:r>
              <a:rPr lang="en-US" altLang="zh-CN" dirty="0"/>
              <a:t>GUI</a:t>
            </a:r>
            <a:r>
              <a:rPr lang="zh-CN" altLang="zh-CN" dirty="0"/>
              <a:t>程序设计</a:t>
            </a:r>
            <a:r>
              <a:rPr lang="en-US" altLang="zh-CN" dirty="0"/>
              <a:t>API</a:t>
            </a:r>
            <a:r>
              <a:rPr lang="zh-CN" altLang="zh-CN" dirty="0"/>
              <a:t>，使用</a:t>
            </a:r>
            <a:r>
              <a:rPr lang="en-US" altLang="zh-CN" dirty="0"/>
              <a:t>SWT</a:t>
            </a:r>
            <a:r>
              <a:rPr lang="zh-CN" altLang="zh-CN" dirty="0"/>
              <a:t>需要从网上下载安装额外的</a:t>
            </a:r>
            <a:r>
              <a:rPr lang="en-US" altLang="zh-CN" dirty="0"/>
              <a:t>Java</a:t>
            </a:r>
            <a:r>
              <a:rPr lang="zh-CN" altLang="zh-CN" dirty="0"/>
              <a:t>包 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3888085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sz="2800" dirty="0"/>
              <a:t>建立一颗默认的树</a:t>
            </a:r>
          </a:p>
          <a:p>
            <a:r>
              <a:rPr lang="en-US" altLang="zh-CN" sz="1400" dirty="0"/>
              <a:t>public class </a:t>
            </a:r>
            <a:r>
              <a:rPr lang="en-US" altLang="zh-CN" sz="1400" dirty="0" err="1"/>
              <a:t>SimpleTree</a:t>
            </a:r>
            <a:r>
              <a:rPr lang="en-US" altLang="zh-CN" sz="1400" dirty="0"/>
              <a:t> extends </a:t>
            </a:r>
            <a:r>
              <a:rPr lang="en-US" altLang="zh-CN" sz="1400" dirty="0" err="1"/>
              <a:t>JFrame</a:t>
            </a:r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	public </a:t>
            </a:r>
            <a:r>
              <a:rPr lang="en-US" altLang="zh-CN" sz="1400" dirty="0" err="1"/>
              <a:t>SimpleTree</a:t>
            </a:r>
            <a:r>
              <a:rPr lang="en-US" altLang="zh-CN" sz="1400" dirty="0"/>
              <a:t>() {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JTree</a:t>
            </a:r>
            <a:r>
              <a:rPr lang="en-US" altLang="zh-CN" sz="1400" dirty="0"/>
              <a:t> tree = new </a:t>
            </a:r>
            <a:r>
              <a:rPr lang="en-US" altLang="zh-CN" sz="1400" dirty="0" err="1"/>
              <a:t>JTree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JScrollPane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scrollPane</a:t>
            </a:r>
            <a:r>
              <a:rPr lang="en-US" altLang="zh-CN" sz="1400" dirty="0"/>
              <a:t> = new </a:t>
            </a:r>
            <a:r>
              <a:rPr lang="en-US" altLang="zh-CN" sz="1400" dirty="0" err="1"/>
              <a:t>JScrollPane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scrollPane.setViewportView</a:t>
            </a:r>
            <a:r>
              <a:rPr lang="en-US" altLang="zh-CN" sz="1400" dirty="0"/>
              <a:t>(tree);</a:t>
            </a:r>
            <a:endParaRPr lang="zh-CN" altLang="zh-CN" sz="1400" dirty="0"/>
          </a:p>
          <a:p>
            <a:r>
              <a:rPr lang="en-US" altLang="zh-CN" sz="1400" dirty="0"/>
              <a:t>		add(</a:t>
            </a:r>
            <a:r>
              <a:rPr lang="en-US" altLang="zh-CN" sz="1400" dirty="0" err="1"/>
              <a:t>scrollPane</a:t>
            </a:r>
            <a:r>
              <a:rPr lang="en-US" altLang="zh-CN" sz="1400" dirty="0"/>
              <a:t>);</a:t>
            </a:r>
            <a:endParaRPr lang="zh-CN" altLang="zh-CN" sz="1400" dirty="0"/>
          </a:p>
          <a:p>
            <a:r>
              <a:rPr lang="en-US" altLang="zh-CN" sz="1400" dirty="0"/>
              <a:t>	}</a:t>
            </a:r>
            <a:endParaRPr lang="zh-CN" altLang="zh-CN" sz="1400" dirty="0"/>
          </a:p>
          <a:p>
            <a:r>
              <a:rPr lang="en-US" altLang="zh-CN" sz="1400" dirty="0"/>
              <a:t>	public static void main(String[] </a:t>
            </a:r>
            <a:r>
              <a:rPr lang="en-US" altLang="zh-CN" sz="1400" dirty="0" err="1"/>
              <a:t>args</a:t>
            </a:r>
            <a:r>
              <a:rPr lang="en-US" altLang="zh-CN" sz="1400" dirty="0"/>
              <a:t>) {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SimpleTree</a:t>
            </a:r>
            <a:r>
              <a:rPr lang="en-US" altLang="zh-CN" sz="1400" dirty="0"/>
              <a:t> frame=new </a:t>
            </a:r>
            <a:r>
              <a:rPr lang="en-US" altLang="zh-CN" sz="1400" dirty="0" err="1"/>
              <a:t>SimpleTree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frame.setTitle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SimpleTree</a:t>
            </a:r>
            <a:r>
              <a:rPr lang="en-US" altLang="zh-CN" sz="1400" dirty="0"/>
              <a:t>");</a:t>
            </a:r>
            <a:endParaRPr lang="zh-CN" altLang="zh-CN" sz="1400" dirty="0"/>
          </a:p>
          <a:p>
            <a:r>
              <a:rPr lang="en-US" altLang="zh-CN" sz="1400" dirty="0"/>
              <a:t>	    </a:t>
            </a:r>
            <a:r>
              <a:rPr lang="en-US" altLang="zh-CN" sz="1400" dirty="0" err="1"/>
              <a:t>frame.setSize</a:t>
            </a:r>
            <a:r>
              <a:rPr lang="en-US" altLang="zh-CN" sz="1400" dirty="0"/>
              <a:t>(300, 300);</a:t>
            </a:r>
            <a:endParaRPr lang="zh-CN" altLang="zh-CN" sz="1400" dirty="0"/>
          </a:p>
          <a:p>
            <a:r>
              <a:rPr lang="en-US" altLang="zh-CN" sz="1400" dirty="0"/>
              <a:t>	    </a:t>
            </a:r>
            <a:r>
              <a:rPr lang="en-US" altLang="zh-CN" sz="1400" dirty="0" err="1"/>
              <a:t>frame.setVisible</a:t>
            </a:r>
            <a:r>
              <a:rPr lang="en-US" altLang="zh-CN" sz="1400" dirty="0"/>
              <a:t>(true);</a:t>
            </a:r>
            <a:endParaRPr lang="zh-CN" altLang="zh-CN" sz="1400" dirty="0"/>
          </a:p>
          <a:p>
            <a:r>
              <a:rPr lang="en-US" altLang="zh-CN" sz="1400" dirty="0"/>
              <a:t>	}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5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647725"/>
          </a:xfrm>
        </p:spPr>
        <p:txBody>
          <a:bodyPr>
            <a:normAutofit/>
          </a:bodyPr>
          <a:lstStyle/>
          <a:p>
            <a:r>
              <a:rPr lang="zh-CN" altLang="zh-CN" dirty="0"/>
              <a:t>建立一颗默认</a:t>
            </a:r>
            <a:r>
              <a:rPr lang="zh-CN" altLang="zh-CN" dirty="0" smtClean="0"/>
              <a:t>的树</a:t>
            </a:r>
            <a:endParaRPr lang="zh-CN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060848"/>
            <a:ext cx="2736304" cy="33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525623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dirty="0" err="1"/>
              <a:t>HashTable</a:t>
            </a:r>
            <a:r>
              <a:rPr lang="zh-CN" altLang="en-US" sz="2800" dirty="0"/>
              <a:t>构造树</a:t>
            </a:r>
            <a:endParaRPr lang="zh-CN" altLang="zh-CN" sz="2800" dirty="0"/>
          </a:p>
          <a:p>
            <a:r>
              <a:rPr lang="en-US" altLang="zh-CN" sz="1300" dirty="0"/>
              <a:t>public class </a:t>
            </a:r>
            <a:r>
              <a:rPr lang="en-US" altLang="zh-CN" sz="1300" dirty="0" err="1"/>
              <a:t>HashConstructTree</a:t>
            </a:r>
            <a:r>
              <a:rPr lang="en-US" altLang="zh-CN" sz="1300" dirty="0"/>
              <a:t> extends </a:t>
            </a:r>
            <a:r>
              <a:rPr lang="en-US" altLang="zh-CN" sz="1300" dirty="0" err="1"/>
              <a:t>JFrame</a:t>
            </a:r>
            <a:r>
              <a:rPr lang="en-US" altLang="zh-CN" sz="1300" dirty="0"/>
              <a:t>{</a:t>
            </a:r>
            <a:endParaRPr lang="zh-CN" altLang="zh-CN" sz="1300" dirty="0"/>
          </a:p>
          <a:p>
            <a:r>
              <a:rPr lang="en-US" altLang="zh-CN" sz="1300" dirty="0"/>
              <a:t>  public </a:t>
            </a:r>
            <a:r>
              <a:rPr lang="en-US" altLang="zh-CN" sz="1300" dirty="0" err="1"/>
              <a:t>HashConstructTree</a:t>
            </a:r>
            <a:r>
              <a:rPr lang="en-US" altLang="zh-CN" sz="1300" dirty="0"/>
              <a:t>(){</a:t>
            </a:r>
            <a:endParaRPr lang="zh-CN" altLang="zh-CN" sz="1300" dirty="0"/>
          </a:p>
          <a:p>
            <a:r>
              <a:rPr lang="en-US" altLang="zh-CN" sz="1300" dirty="0"/>
              <a:t>    String[] s1={"A","B","C"};	</a:t>
            </a:r>
            <a:endParaRPr lang="zh-CN" altLang="zh-CN" sz="1300" dirty="0"/>
          </a:p>
          <a:p>
            <a:r>
              <a:rPr lang="en-US" altLang="zh-CN" sz="1300" dirty="0"/>
              <a:t>    String[] s2={"</a:t>
            </a:r>
            <a:r>
              <a:rPr lang="en-US" altLang="zh-CN" sz="1300" dirty="0" err="1"/>
              <a:t>a","b","c</a:t>
            </a:r>
            <a:r>
              <a:rPr lang="en-US" altLang="zh-CN" sz="1300" dirty="0"/>
              <a:t>"};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Hashtable</a:t>
            </a:r>
            <a:r>
              <a:rPr lang="en-US" altLang="zh-CN" sz="1300" dirty="0"/>
              <a:t>&lt;</a:t>
            </a:r>
            <a:r>
              <a:rPr lang="en-US" altLang="zh-CN" sz="1300" dirty="0" err="1"/>
              <a:t>String,String</a:t>
            </a:r>
            <a:r>
              <a:rPr lang="en-US" altLang="zh-CN" sz="1300" dirty="0"/>
              <a:t>[]&gt; </a:t>
            </a:r>
            <a:r>
              <a:rPr lang="en-US" altLang="zh-CN" sz="1300" dirty="0" err="1"/>
              <a:t>hashtable</a:t>
            </a:r>
            <a:r>
              <a:rPr lang="en-US" altLang="zh-CN" sz="1300" dirty="0"/>
              <a:t>=new </a:t>
            </a:r>
            <a:r>
              <a:rPr lang="en-US" altLang="zh-CN" sz="1300" dirty="0" err="1"/>
              <a:t>Hashtable</a:t>
            </a:r>
            <a:r>
              <a:rPr lang="en-US" altLang="zh-CN" sz="1300" dirty="0"/>
              <a:t>&lt;</a:t>
            </a:r>
            <a:r>
              <a:rPr lang="en-US" altLang="zh-CN" sz="1300" dirty="0" err="1"/>
              <a:t>String,String</a:t>
            </a:r>
            <a:r>
              <a:rPr lang="en-US" altLang="zh-CN" sz="1300" dirty="0"/>
              <a:t>[]&gt;();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hashtable.put</a:t>
            </a:r>
            <a:r>
              <a:rPr lang="en-US" altLang="zh-CN" sz="1300" dirty="0"/>
              <a:t>("</a:t>
            </a:r>
            <a:r>
              <a:rPr lang="zh-CN" altLang="zh-CN" sz="1300" dirty="0"/>
              <a:t>大写字母</a:t>
            </a:r>
            <a:r>
              <a:rPr lang="en-US" altLang="zh-CN" sz="1300" dirty="0"/>
              <a:t>",s1);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hashtable.put</a:t>
            </a:r>
            <a:r>
              <a:rPr lang="en-US" altLang="zh-CN" sz="1300" dirty="0"/>
              <a:t>("</a:t>
            </a:r>
            <a:r>
              <a:rPr lang="zh-CN" altLang="zh-CN" sz="1300" dirty="0"/>
              <a:t>小写字母</a:t>
            </a:r>
            <a:r>
              <a:rPr lang="en-US" altLang="zh-CN" sz="1300" dirty="0"/>
              <a:t>",s2);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JTree</a:t>
            </a:r>
            <a:r>
              <a:rPr lang="en-US" altLang="zh-CN" sz="1300" dirty="0"/>
              <a:t> tree=new </a:t>
            </a:r>
            <a:r>
              <a:rPr lang="en-US" altLang="zh-CN" sz="1300" dirty="0" err="1"/>
              <a:t>JTree</a:t>
            </a:r>
            <a:r>
              <a:rPr lang="en-US" altLang="zh-CN" sz="1300" dirty="0"/>
              <a:t>(</a:t>
            </a:r>
            <a:r>
              <a:rPr lang="en-US" altLang="zh-CN" sz="1300" dirty="0" err="1"/>
              <a:t>hashtable</a:t>
            </a:r>
            <a:r>
              <a:rPr lang="en-US" altLang="zh-CN" sz="1300" dirty="0"/>
              <a:t>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JScrollPane</a:t>
            </a:r>
            <a:r>
              <a:rPr lang="en-US" altLang="zh-CN" sz="1300" dirty="0"/>
              <a:t> </a:t>
            </a:r>
            <a:r>
              <a:rPr lang="en-US" altLang="zh-CN" sz="1300" dirty="0" err="1"/>
              <a:t>scrollPane</a:t>
            </a:r>
            <a:r>
              <a:rPr lang="en-US" altLang="zh-CN" sz="1300" dirty="0"/>
              <a:t>=new </a:t>
            </a:r>
            <a:r>
              <a:rPr lang="en-US" altLang="zh-CN" sz="1300" dirty="0" err="1"/>
              <a:t>JScrollPane</a:t>
            </a:r>
            <a:r>
              <a:rPr lang="en-US" altLang="zh-CN" sz="1300" dirty="0"/>
              <a:t>();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scrollPane.setViewportView</a:t>
            </a:r>
            <a:r>
              <a:rPr lang="en-US" altLang="zh-CN" sz="1300" dirty="0"/>
              <a:t>(tree);</a:t>
            </a:r>
            <a:endParaRPr lang="zh-CN" altLang="zh-CN" sz="1300" dirty="0"/>
          </a:p>
          <a:p>
            <a:r>
              <a:rPr lang="en-US" altLang="zh-CN" sz="1300" dirty="0"/>
              <a:t>  	add(</a:t>
            </a:r>
            <a:r>
              <a:rPr lang="en-US" altLang="zh-CN" sz="1300" dirty="0" err="1"/>
              <a:t>scrollPane</a:t>
            </a:r>
            <a:r>
              <a:rPr lang="en-US" altLang="zh-CN" sz="1300" dirty="0"/>
              <a:t>);	</a:t>
            </a:r>
            <a:endParaRPr lang="zh-CN" altLang="zh-CN" sz="1300" dirty="0"/>
          </a:p>
          <a:p>
            <a:r>
              <a:rPr lang="en-US" altLang="zh-CN" sz="1300" dirty="0"/>
              <a:t>  }		</a:t>
            </a:r>
            <a:endParaRPr lang="zh-CN" altLang="zh-CN" sz="1300" dirty="0"/>
          </a:p>
          <a:p>
            <a:r>
              <a:rPr lang="en-US" altLang="zh-CN" sz="1300" dirty="0"/>
              <a:t>  public static void main(String[] </a:t>
            </a:r>
            <a:r>
              <a:rPr lang="en-US" altLang="zh-CN" sz="1300" dirty="0" err="1"/>
              <a:t>args</a:t>
            </a:r>
            <a:r>
              <a:rPr lang="en-US" altLang="zh-CN" sz="1300" dirty="0"/>
              <a:t>){</a:t>
            </a:r>
            <a:endParaRPr lang="zh-CN" altLang="zh-CN" sz="1300" dirty="0"/>
          </a:p>
          <a:p>
            <a:r>
              <a:rPr lang="en-US" altLang="zh-CN" sz="1300" dirty="0"/>
              <a:t>	</a:t>
            </a:r>
            <a:r>
              <a:rPr lang="en-US" altLang="zh-CN" sz="1300" dirty="0" err="1"/>
              <a:t>HashConstructTree</a:t>
            </a:r>
            <a:r>
              <a:rPr lang="en-US" altLang="zh-CN" sz="1300" dirty="0"/>
              <a:t> frame=new </a:t>
            </a:r>
            <a:r>
              <a:rPr lang="en-US" altLang="zh-CN" sz="1300" dirty="0" err="1"/>
              <a:t>HashConstructTree</a:t>
            </a:r>
            <a:r>
              <a:rPr lang="en-US" altLang="zh-CN" sz="1300" dirty="0"/>
              <a:t>();</a:t>
            </a:r>
            <a:endParaRPr lang="zh-CN" altLang="zh-CN" sz="1300" dirty="0"/>
          </a:p>
          <a:p>
            <a:r>
              <a:rPr lang="en-US" altLang="zh-CN" sz="1300" dirty="0"/>
              <a:t>	</a:t>
            </a:r>
            <a:r>
              <a:rPr lang="en-US" altLang="zh-CN" sz="1300" dirty="0" err="1"/>
              <a:t>frame.setTitle</a:t>
            </a:r>
            <a:r>
              <a:rPr lang="en-US" altLang="zh-CN" sz="1300" dirty="0"/>
              <a:t>("</a:t>
            </a:r>
            <a:r>
              <a:rPr lang="en-US" altLang="zh-CN" sz="1300" dirty="0" err="1"/>
              <a:t>HashConstructTree</a:t>
            </a:r>
            <a:r>
              <a:rPr lang="en-US" altLang="zh-CN" sz="1300" dirty="0"/>
              <a:t>");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frame.setSize</a:t>
            </a:r>
            <a:r>
              <a:rPr lang="en-US" altLang="zh-CN" sz="1300" dirty="0"/>
              <a:t>(300, 300);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frame.setVisible</a:t>
            </a:r>
            <a:r>
              <a:rPr lang="en-US" altLang="zh-CN" sz="1300" dirty="0"/>
              <a:t>(true);</a:t>
            </a:r>
            <a:endParaRPr lang="zh-CN" altLang="zh-CN" sz="1300" dirty="0"/>
          </a:p>
          <a:p>
            <a:r>
              <a:rPr lang="en-US" altLang="zh-CN" sz="1300" dirty="0"/>
              <a:t>    </a:t>
            </a:r>
            <a:r>
              <a:rPr lang="en-US" altLang="zh-CN" sz="1300" dirty="0" err="1"/>
              <a:t>frame.setDefaultCloseOperation</a:t>
            </a:r>
            <a:r>
              <a:rPr lang="en-US" altLang="zh-CN" sz="1300" dirty="0"/>
              <a:t>(</a:t>
            </a:r>
            <a:r>
              <a:rPr lang="en-US" altLang="zh-CN" sz="1300" dirty="0" err="1"/>
              <a:t>JFrame.EXIT_ON_CLOSE</a:t>
            </a:r>
            <a:r>
              <a:rPr lang="en-US" altLang="zh-CN" sz="1300" dirty="0"/>
              <a:t>);  </a:t>
            </a:r>
            <a:endParaRPr lang="zh-CN" altLang="zh-CN" sz="1300" dirty="0"/>
          </a:p>
          <a:p>
            <a:r>
              <a:rPr lang="en-US" altLang="zh-CN" sz="1300" dirty="0"/>
              <a:t>  }</a:t>
            </a:r>
            <a:endParaRPr lang="zh-CN" altLang="zh-CN" sz="1300" dirty="0"/>
          </a:p>
          <a:p>
            <a:r>
              <a:rPr lang="en-US" altLang="zh-CN" sz="1300" dirty="0"/>
              <a:t>}</a:t>
            </a:r>
            <a:endParaRPr lang="zh-CN" altLang="zh-CN" sz="13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3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64772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HashTable</a:t>
            </a:r>
            <a:r>
              <a:rPr lang="zh-CN" altLang="en-US" sz="2400" dirty="0"/>
              <a:t>构造树</a:t>
            </a:r>
            <a:endParaRPr lang="zh-CN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844824"/>
            <a:ext cx="336637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0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5" name="内容占位符 3"/>
          <p:cNvSpPr>
            <a:spLocks noGrp="1"/>
          </p:cNvSpPr>
          <p:nvPr>
            <p:ph sz="quarter" idx="12"/>
          </p:nvPr>
        </p:nvSpPr>
        <p:spPr>
          <a:xfrm>
            <a:off x="335360" y="1196952"/>
            <a:ext cx="10729192" cy="525623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使用</a:t>
            </a:r>
            <a:r>
              <a:rPr lang="en-US" altLang="zh-CN" sz="2800" dirty="0" err="1" smtClean="0"/>
              <a:t>TreeNode</a:t>
            </a:r>
            <a:r>
              <a:rPr lang="zh-CN" altLang="en-US" sz="2800" dirty="0" smtClean="0"/>
              <a:t>构造树（</a:t>
            </a:r>
            <a:r>
              <a:rPr lang="en-US" altLang="zh-CN" sz="2800" dirty="0"/>
              <a:t> </a:t>
            </a:r>
            <a:r>
              <a:rPr lang="en-US" altLang="zh-CN" sz="2800" dirty="0" err="1" smtClean="0"/>
              <a:t>TreeNode</a:t>
            </a:r>
            <a:r>
              <a:rPr lang="zh-CN" altLang="en-US" sz="2800" dirty="0" smtClean="0"/>
              <a:t>是接口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-----</a:t>
            </a:r>
            <a:r>
              <a:rPr lang="zh-CN" altLang="en-US" sz="2800" dirty="0" smtClean="0"/>
              <a:t>这是最常见的方法 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-----</a:t>
            </a:r>
            <a:r>
              <a:rPr lang="en-US" altLang="zh-CN" sz="2800" dirty="0" err="1" smtClean="0"/>
              <a:t>JTree</a:t>
            </a:r>
            <a:r>
              <a:rPr lang="zh-CN" altLang="en-US" sz="2800" dirty="0" smtClean="0"/>
              <a:t>中的每个节点都是一个</a:t>
            </a:r>
            <a:r>
              <a:rPr lang="en-US" altLang="zh-CN" sz="2800" dirty="0" err="1" smtClean="0"/>
              <a:t>TreeNode</a:t>
            </a:r>
            <a:r>
              <a:rPr lang="zh-CN" altLang="en-US" sz="2800" dirty="0" smtClean="0"/>
              <a:t>对象。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-----</a:t>
            </a:r>
            <a:r>
              <a:rPr lang="zh-CN" altLang="en-US" sz="2800" dirty="0" smtClean="0"/>
              <a:t>实际应用中，可以使用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DefaultMutableTreeNode</a:t>
            </a:r>
            <a:r>
              <a:rPr lang="en-US" altLang="zh-CN" sz="2800" dirty="0" smtClean="0">
                <a:solidFill>
                  <a:srgbClr val="FF0000"/>
                </a:solidFill>
              </a:rPr>
              <a:t>  </a:t>
            </a:r>
            <a:r>
              <a:rPr lang="zh-CN" altLang="en-US" sz="2800" dirty="0" smtClean="0">
                <a:solidFill>
                  <a:srgbClr val="FF0000"/>
                </a:solidFill>
              </a:rPr>
              <a:t>类对象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 dirty="0" smtClean="0"/>
              <a:t>    （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DefaultMutableTreeNode</a:t>
            </a:r>
            <a:r>
              <a:rPr lang="en-US" altLang="zh-CN" sz="2800" dirty="0"/>
              <a:t> </a:t>
            </a:r>
            <a:r>
              <a:rPr lang="zh-CN" altLang="en-US" sz="2800" dirty="0" smtClean="0"/>
              <a:t>间接实现了</a:t>
            </a:r>
            <a:r>
              <a:rPr lang="en-US" altLang="zh-CN" sz="2800" dirty="0" err="1" smtClean="0"/>
              <a:t>TreeNode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endParaRPr lang="zh-CN" altLang="zh-CN" sz="2800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3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高级组件</a:t>
            </a:r>
            <a:r>
              <a:rPr kumimoji="1" lang="en-US" altLang="zh-CN" dirty="0" err="1" smtClean="0"/>
              <a:t>JTable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207376" cy="4320133"/>
          </a:xfrm>
        </p:spPr>
        <p:txBody>
          <a:bodyPr>
            <a:normAutofit/>
          </a:bodyPr>
          <a:lstStyle/>
          <a:p>
            <a:r>
              <a:rPr kumimoji="1" lang="en-US" altLang="zh-CN" dirty="0" err="1" smtClean="0"/>
              <a:t>Jtable</a:t>
            </a:r>
            <a:r>
              <a:rPr kumimoji="1" lang="zh-CN" altLang="en-US" dirty="0" smtClean="0"/>
              <a:t>的常用构造方法</a:t>
            </a:r>
            <a:endParaRPr kumimoji="1" lang="en-US" altLang="zh-CN" dirty="0" smtClean="0"/>
          </a:p>
          <a:p>
            <a:pPr lvl="1"/>
            <a:r>
              <a:rPr lang="en-US" altLang="zh-CN" dirty="0" err="1"/>
              <a:t>JTable</a:t>
            </a:r>
            <a:r>
              <a:rPr lang="zh-CN" altLang="zh-CN" dirty="0"/>
              <a:t>表格组件以表格的形式展示数据。</a:t>
            </a:r>
            <a:r>
              <a:rPr lang="en-US" altLang="zh-CN" dirty="0" err="1"/>
              <a:t>JTable</a:t>
            </a:r>
            <a:r>
              <a:rPr lang="zh-CN" altLang="zh-CN" dirty="0"/>
              <a:t>常用的构造方法有</a:t>
            </a:r>
            <a:r>
              <a:rPr lang="zh-CN" altLang="zh-CN" dirty="0" smtClean="0"/>
              <a:t>：</a:t>
            </a:r>
            <a:endParaRPr kumimoji="1" lang="en-US" altLang="zh-CN" dirty="0" smtClean="0"/>
          </a:p>
          <a:p>
            <a:pPr lvl="2"/>
            <a:r>
              <a:rPr lang="en-US" altLang="zh-CN" sz="1800" dirty="0" err="1"/>
              <a:t>JTable</a:t>
            </a:r>
            <a:r>
              <a:rPr lang="en-US" altLang="zh-CN" sz="1800" dirty="0"/>
              <a:t>()</a:t>
            </a:r>
            <a:r>
              <a:rPr lang="zh-CN" altLang="zh-CN" sz="1800" dirty="0"/>
              <a:t>：使用默认模型创建</a:t>
            </a:r>
            <a:r>
              <a:rPr lang="en-US" altLang="zh-CN" sz="1800" dirty="0" err="1"/>
              <a:t>JTable</a:t>
            </a:r>
            <a:r>
              <a:rPr lang="zh-CN" altLang="zh-CN" sz="1800" dirty="0"/>
              <a:t>。</a:t>
            </a:r>
            <a:r>
              <a:rPr lang="en-US" altLang="zh-CN" sz="1800" dirty="0"/>
              <a:t> </a:t>
            </a:r>
            <a:endParaRPr lang="zh-CN" altLang="zh-CN" sz="1800" dirty="0"/>
          </a:p>
          <a:p>
            <a:pPr lvl="2"/>
            <a:r>
              <a:rPr lang="en-US" altLang="zh-CN" sz="1800" dirty="0" err="1"/>
              <a:t>JTable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numRows,int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numColumns</a:t>
            </a:r>
            <a:r>
              <a:rPr lang="en-US" altLang="zh-CN" sz="1800" dirty="0"/>
              <a:t>)</a:t>
            </a:r>
            <a:r>
              <a:rPr lang="zh-CN" altLang="zh-CN" sz="1800" dirty="0"/>
              <a:t>：创建具有</a:t>
            </a:r>
            <a:r>
              <a:rPr lang="en-US" altLang="zh-CN" sz="1800" dirty="0" err="1"/>
              <a:t>numRows</a:t>
            </a:r>
            <a:r>
              <a:rPr lang="zh-CN" altLang="zh-CN" sz="1800" dirty="0"/>
              <a:t>行，</a:t>
            </a:r>
            <a:r>
              <a:rPr lang="en-US" altLang="zh-CN" sz="1800" dirty="0" err="1"/>
              <a:t>numColumns</a:t>
            </a:r>
            <a:r>
              <a:rPr lang="zh-CN" altLang="zh-CN" sz="1800" dirty="0"/>
              <a:t>列的</a:t>
            </a:r>
            <a:r>
              <a:rPr lang="en-US" altLang="zh-CN" sz="1800" dirty="0" err="1"/>
              <a:t>JTable</a:t>
            </a:r>
            <a:r>
              <a:rPr lang="zh-CN" altLang="zh-CN" sz="1800" dirty="0"/>
              <a:t>。</a:t>
            </a:r>
            <a:r>
              <a:rPr lang="en-US" altLang="zh-CN" sz="1800" dirty="0"/>
              <a:t> </a:t>
            </a:r>
            <a:endParaRPr lang="zh-CN" altLang="zh-CN" sz="1800" dirty="0"/>
          </a:p>
          <a:p>
            <a:pPr lvl="2"/>
            <a:r>
              <a:rPr lang="en-US" altLang="zh-CN" sz="1800" dirty="0" err="1"/>
              <a:t>JTable</a:t>
            </a:r>
            <a:r>
              <a:rPr lang="en-US" altLang="zh-CN" sz="1800" dirty="0"/>
              <a:t>(Object[][] </a:t>
            </a:r>
            <a:r>
              <a:rPr lang="en-US" altLang="zh-CN" sz="1800" dirty="0" err="1"/>
              <a:t>rowData,Object</a:t>
            </a:r>
            <a:r>
              <a:rPr lang="en-US" altLang="zh-CN" sz="1800" dirty="0"/>
              <a:t>[][] </a:t>
            </a:r>
            <a:r>
              <a:rPr lang="en-US" altLang="zh-CN" sz="1800" dirty="0" err="1"/>
              <a:t>columnNames</a:t>
            </a:r>
            <a:r>
              <a:rPr lang="en-US" altLang="zh-CN" sz="1800" dirty="0"/>
              <a:t>)</a:t>
            </a:r>
            <a:r>
              <a:rPr lang="zh-CN" altLang="zh-CN" sz="1800" dirty="0"/>
              <a:t>：建立一个显示二维数组数据的表格，其中</a:t>
            </a:r>
            <a:r>
              <a:rPr lang="en-US" altLang="zh-CN" sz="1800" dirty="0" err="1"/>
              <a:t>rowData</a:t>
            </a:r>
            <a:r>
              <a:rPr lang="zh-CN" altLang="zh-CN" sz="1800" dirty="0"/>
              <a:t>是表格的数据，</a:t>
            </a:r>
            <a:r>
              <a:rPr lang="en-US" altLang="zh-CN" sz="1800" dirty="0" err="1"/>
              <a:t>columnNames</a:t>
            </a:r>
            <a:r>
              <a:rPr lang="zh-CN" altLang="zh-CN" sz="1800" dirty="0"/>
              <a:t>是表格的列名称。</a:t>
            </a:r>
            <a:r>
              <a:rPr lang="en-US" altLang="zh-CN" sz="1800" dirty="0"/>
              <a:t> </a:t>
            </a:r>
            <a:endParaRPr lang="zh-CN" altLang="zh-CN" sz="1800" dirty="0"/>
          </a:p>
          <a:p>
            <a:pPr lvl="2"/>
            <a:r>
              <a:rPr lang="en-US" altLang="zh-CN" sz="1800" dirty="0" err="1"/>
              <a:t>JTable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TableModel</a:t>
            </a:r>
            <a:r>
              <a:rPr lang="en-US" altLang="zh-CN" sz="1800" dirty="0"/>
              <a:t> </a:t>
            </a:r>
            <a:r>
              <a:rPr lang="en-US" altLang="zh-CN" sz="1800" dirty="0" err="1"/>
              <a:t>dm</a:t>
            </a:r>
            <a:r>
              <a:rPr lang="en-US" altLang="zh-CN" sz="1800" dirty="0"/>
              <a:t>)</a:t>
            </a:r>
            <a:r>
              <a:rPr lang="zh-CN" altLang="zh-CN" sz="1800" dirty="0"/>
              <a:t>：使用</a:t>
            </a:r>
            <a:r>
              <a:rPr lang="en-US" altLang="zh-CN" sz="1800" dirty="0" err="1"/>
              <a:t>TableModel</a:t>
            </a:r>
            <a:r>
              <a:rPr lang="zh-CN" altLang="zh-CN" sz="1800" dirty="0"/>
              <a:t>创建</a:t>
            </a:r>
            <a:r>
              <a:rPr lang="en-US" altLang="zh-CN" sz="1800" dirty="0" err="1"/>
              <a:t>JTable</a:t>
            </a:r>
            <a:r>
              <a:rPr lang="zh-CN" altLang="zh-CN" sz="1800" dirty="0"/>
              <a:t>。</a:t>
            </a:r>
            <a:r>
              <a:rPr lang="zh-CN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5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784208" cy="6192341"/>
          </a:xfrm>
        </p:spPr>
        <p:txBody>
          <a:bodyPr>
            <a:normAutofit fontScale="32500" lnSpcReduction="20000"/>
          </a:bodyPr>
          <a:lstStyle/>
          <a:p>
            <a:r>
              <a:rPr lang="zh-CN" altLang="zh-CN" sz="8000" dirty="0"/>
              <a:t>使用二维数组构造</a:t>
            </a:r>
            <a:r>
              <a:rPr lang="en-US" altLang="zh-CN" sz="8000" dirty="0" err="1"/>
              <a:t>Jtable</a:t>
            </a:r>
            <a:endParaRPr lang="en-US" altLang="zh-CN" sz="8000" dirty="0"/>
          </a:p>
          <a:p>
            <a:r>
              <a:rPr lang="en-US" altLang="zh-CN" sz="3700" dirty="0"/>
              <a:t>public class </a:t>
            </a:r>
            <a:r>
              <a:rPr lang="en-US" altLang="zh-CN" sz="3700" dirty="0" err="1"/>
              <a:t>SimpleTable</a:t>
            </a:r>
            <a:r>
              <a:rPr lang="en-US" altLang="zh-CN" sz="3700" dirty="0"/>
              <a:t> extends </a:t>
            </a:r>
            <a:r>
              <a:rPr lang="en-US" altLang="zh-CN" sz="3700" dirty="0" err="1"/>
              <a:t>JFrame</a:t>
            </a:r>
            <a:r>
              <a:rPr lang="en-US" altLang="zh-CN" sz="3700" dirty="0"/>
              <a:t> {</a:t>
            </a:r>
            <a:endParaRPr lang="zh-CN" altLang="zh-CN" sz="3700" dirty="0"/>
          </a:p>
          <a:p>
            <a:r>
              <a:rPr lang="en-US" altLang="zh-CN" sz="3700" dirty="0"/>
              <a:t>	public </a:t>
            </a:r>
            <a:r>
              <a:rPr lang="en-US" altLang="zh-CN" sz="3700" dirty="0" err="1"/>
              <a:t>SimpleTable</a:t>
            </a:r>
            <a:r>
              <a:rPr lang="en-US" altLang="zh-CN" sz="3700" dirty="0"/>
              <a:t>() {</a:t>
            </a:r>
            <a:endParaRPr lang="zh-CN" altLang="zh-CN" sz="3700" dirty="0"/>
          </a:p>
          <a:p>
            <a:r>
              <a:rPr lang="en-US" altLang="zh-CN" sz="3700" dirty="0"/>
              <a:t>		String[] </a:t>
            </a:r>
            <a:r>
              <a:rPr lang="en-US" altLang="zh-CN" sz="3700" dirty="0" err="1"/>
              <a:t>columnNames</a:t>
            </a:r>
            <a:r>
              <a:rPr lang="en-US" altLang="zh-CN" sz="3700" dirty="0"/>
              <a:t> = { "First Name", "Last Name", "Sport",</a:t>
            </a:r>
            <a:endParaRPr lang="zh-CN" altLang="zh-CN" sz="3700" dirty="0"/>
          </a:p>
          <a:p>
            <a:r>
              <a:rPr lang="en-US" altLang="zh-CN" sz="3700" dirty="0"/>
              <a:t>				"# of Years", "Vegetarian" }; // </a:t>
            </a:r>
            <a:r>
              <a:rPr lang="zh-CN" altLang="zh-CN" sz="3700" dirty="0"/>
              <a:t>表头名称</a:t>
            </a:r>
          </a:p>
          <a:p>
            <a:r>
              <a:rPr lang="en-US" altLang="zh-CN" sz="3700" dirty="0"/>
              <a:t>		Object[][] data = {</a:t>
            </a:r>
            <a:endParaRPr lang="zh-CN" altLang="zh-CN" sz="3700" dirty="0"/>
          </a:p>
          <a:p>
            <a:r>
              <a:rPr lang="en-US" altLang="zh-CN" sz="3700" dirty="0"/>
              <a:t>			{ "Kathy", "Smith", "Snowboarding", new Integer(5), new Boolean(false) },</a:t>
            </a:r>
            <a:endParaRPr lang="zh-CN" altLang="zh-CN" sz="3700" dirty="0"/>
          </a:p>
          <a:p>
            <a:r>
              <a:rPr lang="en-US" altLang="zh-CN" sz="3700" dirty="0"/>
              <a:t>			{ "John", "Doe", "Rowing", new Integer(3), new Boolean(true) },</a:t>
            </a:r>
            <a:endParaRPr lang="zh-CN" altLang="zh-CN" sz="3700" dirty="0"/>
          </a:p>
          <a:p>
            <a:r>
              <a:rPr lang="en-US" altLang="zh-CN" sz="3700" dirty="0"/>
              <a:t>			{ "Sue", "Black", "Knitting", new Integer(2), new Boolean(false) },</a:t>
            </a:r>
            <a:endParaRPr lang="zh-CN" altLang="zh-CN" sz="3700" dirty="0"/>
          </a:p>
          <a:p>
            <a:r>
              <a:rPr lang="en-US" altLang="zh-CN" sz="3700" dirty="0"/>
              <a:t>			{ "Jane", "White", "Speed reading", new Integer(20), new Boolean(true) },</a:t>
            </a:r>
            <a:endParaRPr lang="zh-CN" altLang="zh-CN" sz="3700" dirty="0"/>
          </a:p>
          <a:p>
            <a:r>
              <a:rPr lang="en-US" altLang="zh-CN" sz="3700" dirty="0"/>
              <a:t>			{ "Joe", "Brown", "Pool", new Integer(10), new Boolean(false) } }; // </a:t>
            </a:r>
            <a:r>
              <a:rPr lang="zh-CN" altLang="zh-CN" sz="3700" dirty="0"/>
              <a:t>表数据</a:t>
            </a:r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JTable</a:t>
            </a:r>
            <a:r>
              <a:rPr lang="en-US" altLang="zh-CN" sz="3700" dirty="0"/>
              <a:t> table = new </a:t>
            </a:r>
            <a:r>
              <a:rPr lang="en-US" altLang="zh-CN" sz="3700" dirty="0" err="1"/>
              <a:t>JTable</a:t>
            </a:r>
            <a:r>
              <a:rPr lang="en-US" altLang="zh-CN" sz="3700" dirty="0"/>
              <a:t>(data, </a:t>
            </a:r>
            <a:r>
              <a:rPr lang="en-US" altLang="zh-CN" sz="3700" dirty="0" err="1"/>
              <a:t>columnNames</a:t>
            </a:r>
            <a:r>
              <a:rPr lang="en-US" altLang="zh-CN" sz="3700" dirty="0"/>
              <a:t>);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JScrollPane</a:t>
            </a:r>
            <a:r>
              <a:rPr lang="en-US" altLang="zh-CN" sz="3700" dirty="0"/>
              <a:t> </a:t>
            </a:r>
            <a:r>
              <a:rPr lang="en-US" altLang="zh-CN" sz="3700" dirty="0" err="1"/>
              <a:t>scrollPane</a:t>
            </a:r>
            <a:r>
              <a:rPr lang="en-US" altLang="zh-CN" sz="3700" dirty="0"/>
              <a:t> = new </a:t>
            </a:r>
            <a:r>
              <a:rPr lang="en-US" altLang="zh-CN" sz="3700" dirty="0" err="1"/>
              <a:t>JScrollPane</a:t>
            </a:r>
            <a:r>
              <a:rPr lang="en-US" altLang="zh-CN" sz="3700" dirty="0"/>
              <a:t>(table);</a:t>
            </a:r>
            <a:endParaRPr lang="zh-CN" altLang="zh-CN" sz="3700" dirty="0"/>
          </a:p>
          <a:p>
            <a:r>
              <a:rPr lang="en-US" altLang="zh-CN" sz="3700" dirty="0"/>
              <a:t>		add(</a:t>
            </a:r>
            <a:r>
              <a:rPr lang="en-US" altLang="zh-CN" sz="3700" dirty="0" err="1"/>
              <a:t>scrollPane</a:t>
            </a:r>
            <a:r>
              <a:rPr lang="en-US" altLang="zh-CN" sz="3700" dirty="0"/>
              <a:t>);</a:t>
            </a:r>
            <a:endParaRPr lang="zh-CN" altLang="zh-CN" sz="3700" dirty="0"/>
          </a:p>
          <a:p>
            <a:r>
              <a:rPr lang="en-US" altLang="zh-CN" sz="3700" dirty="0"/>
              <a:t>	}</a:t>
            </a:r>
            <a:endParaRPr lang="zh-CN" altLang="zh-CN" sz="3700" dirty="0"/>
          </a:p>
          <a:p>
            <a:r>
              <a:rPr lang="en-US" altLang="zh-CN" sz="3700" dirty="0"/>
              <a:t>	public static void main(String[] </a:t>
            </a:r>
            <a:r>
              <a:rPr lang="en-US" altLang="zh-CN" sz="3700" dirty="0" err="1"/>
              <a:t>args</a:t>
            </a:r>
            <a:r>
              <a:rPr lang="en-US" altLang="zh-CN" sz="3700" dirty="0"/>
              <a:t>) {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SimpleTable</a:t>
            </a:r>
            <a:r>
              <a:rPr lang="en-US" altLang="zh-CN" sz="3700" dirty="0"/>
              <a:t> frame = new </a:t>
            </a:r>
            <a:r>
              <a:rPr lang="en-US" altLang="zh-CN" sz="3700" dirty="0" err="1"/>
              <a:t>SimpleTable</a:t>
            </a:r>
            <a:r>
              <a:rPr lang="en-US" altLang="zh-CN" sz="3700" dirty="0"/>
              <a:t>();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frame.setSize</a:t>
            </a:r>
            <a:r>
              <a:rPr lang="en-US" altLang="zh-CN" sz="3700" dirty="0"/>
              <a:t>(300, 300);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frame.setVisible</a:t>
            </a:r>
            <a:r>
              <a:rPr lang="en-US" altLang="zh-CN" sz="3700" dirty="0"/>
              <a:t>(true);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frame.setTitle</a:t>
            </a:r>
            <a:r>
              <a:rPr lang="en-US" altLang="zh-CN" sz="3700" dirty="0"/>
              <a:t>("Simple Table");</a:t>
            </a:r>
            <a:endParaRPr lang="zh-CN" altLang="zh-CN" sz="3700" dirty="0"/>
          </a:p>
          <a:p>
            <a:r>
              <a:rPr lang="en-US" altLang="zh-CN" sz="3700" dirty="0"/>
              <a:t>		</a:t>
            </a:r>
            <a:r>
              <a:rPr lang="en-US" altLang="zh-CN" sz="3700" dirty="0" err="1"/>
              <a:t>frame.setDefaultCloseOperation</a:t>
            </a:r>
            <a:r>
              <a:rPr lang="en-US" altLang="zh-CN" sz="3700" dirty="0"/>
              <a:t>(</a:t>
            </a:r>
            <a:r>
              <a:rPr lang="en-US" altLang="zh-CN" sz="3700" dirty="0" err="1"/>
              <a:t>JFrame.EXIT_ON_CLOSE</a:t>
            </a:r>
            <a:r>
              <a:rPr lang="en-US" altLang="zh-CN" sz="3700" dirty="0"/>
              <a:t>);</a:t>
            </a:r>
            <a:endParaRPr lang="zh-CN" altLang="zh-CN" sz="3700" dirty="0"/>
          </a:p>
          <a:p>
            <a:r>
              <a:rPr lang="en-US" altLang="zh-CN" sz="3700" dirty="0"/>
              <a:t>	}</a:t>
            </a:r>
            <a:endParaRPr lang="zh-CN" altLang="zh-CN" sz="3700" dirty="0"/>
          </a:p>
          <a:p>
            <a:r>
              <a:rPr lang="en-US" altLang="zh-CN" sz="3700" dirty="0"/>
              <a:t>}</a:t>
            </a:r>
            <a:endParaRPr lang="zh-CN" altLang="zh-CN" sz="3700" dirty="0"/>
          </a:p>
        </p:txBody>
      </p:sp>
    </p:spTree>
    <p:extLst>
      <p:ext uri="{BB962C8B-B14F-4D97-AF65-F5344CB8AC3E}">
        <p14:creationId xmlns:p14="http://schemas.microsoft.com/office/powerpoint/2010/main" val="11489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本章案例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496176" cy="5400675"/>
          </a:xfrm>
        </p:spPr>
        <p:txBody>
          <a:bodyPr/>
          <a:lstStyle/>
          <a:p>
            <a:r>
              <a:rPr lang="zh-CN" altLang="zh-CN" dirty="0"/>
              <a:t>使用二维数组构造</a:t>
            </a:r>
            <a:r>
              <a:rPr lang="en-US" altLang="zh-CN" dirty="0" err="1"/>
              <a:t>JTable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/>
              <a:t>java Swing</a:t>
            </a:r>
            <a:r>
              <a:rPr lang="zh-CN" altLang="zh-CN" dirty="0"/>
              <a:t>采用了</a:t>
            </a:r>
            <a:r>
              <a:rPr lang="en-US" altLang="zh-CN" dirty="0"/>
              <a:t>MVC</a:t>
            </a:r>
            <a:r>
              <a:rPr lang="zh-CN" altLang="zh-CN" dirty="0"/>
              <a:t>的设计模式，所以</a:t>
            </a:r>
            <a:r>
              <a:rPr lang="en-US" altLang="zh-CN" dirty="0" err="1"/>
              <a:t>JTable</a:t>
            </a:r>
            <a:r>
              <a:rPr lang="zh-CN" altLang="zh-CN" dirty="0"/>
              <a:t>只用于视图展示，并不存储数据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zh-CN" dirty="0"/>
              <a:t>真正用来存储和维护数据的是</a:t>
            </a:r>
            <a:r>
              <a:rPr lang="en-US" altLang="zh-CN" dirty="0" err="1"/>
              <a:t>TableModel</a:t>
            </a:r>
            <a:r>
              <a:rPr lang="zh-CN" altLang="zh-CN" dirty="0"/>
              <a:t>这个接口的实现类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924944"/>
            <a:ext cx="5760640" cy="33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551384" y="908720"/>
            <a:ext cx="10943168" cy="54006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TableModel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AbstractTableModel</a:t>
            </a:r>
            <a:r>
              <a:rPr lang="zh-CN" altLang="en-US" dirty="0" smtClean="0"/>
              <a:t>抽象类实现了</a:t>
            </a:r>
            <a:r>
              <a:rPr lang="en-US" altLang="zh-CN" dirty="0" err="1" smtClean="0"/>
              <a:t>TableModel</a:t>
            </a:r>
            <a:r>
              <a:rPr lang="zh-CN" altLang="en-US" dirty="0" smtClean="0"/>
              <a:t>接口的大部分方法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b="1" dirty="0"/>
              <a:t>public </a:t>
            </a:r>
            <a:r>
              <a:rPr lang="en-US" altLang="zh-CN" b="1" u="sng" dirty="0"/>
              <a:t>Class </a:t>
            </a:r>
            <a:r>
              <a:rPr lang="en-US" altLang="zh-CN" b="1" u="sng" dirty="0" err="1"/>
              <a:t>getColumnClass</a:t>
            </a:r>
            <a:r>
              <a:rPr lang="en-US" altLang="zh-CN" b="1" u="sng" dirty="0"/>
              <a:t>(</a:t>
            </a:r>
            <a:r>
              <a:rPr lang="en-US" altLang="zh-CN" b="1" u="sng" dirty="0" err="1"/>
              <a:t>int</a:t>
            </a:r>
            <a:r>
              <a:rPr lang="en-US" altLang="zh-CN" b="1" u="sng" dirty="0"/>
              <a:t> c) </a:t>
            </a:r>
            <a:r>
              <a:rPr lang="en-US" altLang="zh-CN" b="1" u="sng" dirty="0" smtClean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public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getRowCount</a:t>
            </a:r>
            <a:r>
              <a:rPr lang="en-US" altLang="zh-CN" b="1" dirty="0"/>
              <a:t>() </a:t>
            </a:r>
            <a:r>
              <a:rPr lang="en-US" altLang="zh-CN" b="1" dirty="0" smtClean="0"/>
              <a:t>{ </a:t>
            </a:r>
            <a:endParaRPr lang="en-US" altLang="zh-CN" dirty="0"/>
          </a:p>
          <a:p>
            <a:endParaRPr lang="en-US" altLang="zh-CN" b="1" dirty="0" smtClean="0"/>
          </a:p>
          <a:p>
            <a:r>
              <a:rPr lang="en-US" altLang="zh-CN" b="1" dirty="0" smtClean="0"/>
              <a:t>public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getColumnCount</a:t>
            </a:r>
            <a:r>
              <a:rPr lang="en-US" altLang="zh-CN" b="1" dirty="0"/>
              <a:t>() </a:t>
            </a:r>
            <a:r>
              <a:rPr lang="en-US" altLang="zh-CN" b="1" dirty="0" smtClean="0"/>
              <a:t>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b="1" dirty="0" smtClean="0"/>
              <a:t>public </a:t>
            </a:r>
            <a:r>
              <a:rPr lang="en-US" altLang="zh-CN" b="1" dirty="0"/>
              <a:t>Object </a:t>
            </a:r>
            <a:r>
              <a:rPr lang="en-US" altLang="zh-CN" b="1" dirty="0" err="1"/>
              <a:t>getValueAt</a:t>
            </a:r>
            <a:r>
              <a:rPr lang="en-US" altLang="zh-CN" b="1" dirty="0"/>
              <a:t>(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rowIndex</a:t>
            </a:r>
            <a:r>
              <a:rPr lang="en-US" altLang="zh-CN" b="1" dirty="0"/>
              <a:t>, 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columnIndex</a:t>
            </a:r>
            <a:r>
              <a:rPr lang="en-US" altLang="zh-CN" b="1" dirty="0"/>
              <a:t>) </a:t>
            </a:r>
            <a:r>
              <a:rPr lang="en-US" altLang="zh-CN" b="1" dirty="0" smtClean="0"/>
              <a:t> 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871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10.6 </a:t>
            </a:r>
            <a:r>
              <a:rPr lang="en-US" altLang="zh-CN" dirty="0"/>
              <a:t>GUI</a:t>
            </a:r>
            <a:r>
              <a:rPr lang="zh-CN" altLang="zh-CN" dirty="0"/>
              <a:t>程序设计实训任务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任务描述</a:t>
            </a:r>
            <a:endParaRPr lang="zh-CN" altLang="zh-CN" dirty="0"/>
          </a:p>
          <a:p>
            <a:pPr lvl="2"/>
            <a:r>
              <a:rPr lang="zh-CN" altLang="zh-CN" dirty="0"/>
              <a:t>编写一个</a:t>
            </a:r>
            <a:r>
              <a:rPr lang="en-US" altLang="zh-CN" dirty="0"/>
              <a:t>Swing</a:t>
            </a:r>
            <a:r>
              <a:rPr lang="zh-CN" altLang="zh-CN" dirty="0"/>
              <a:t>，模拟实现一个可视化的简单计算器，至少提供包括加法、减法、乘法、除法等基本操作，希望能支持包括正负号、平方根、清零等其它功能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zh-CN" altLang="zh-CN" dirty="0" smtClean="0"/>
              <a:t>任务分析</a:t>
            </a:r>
            <a:endParaRPr lang="zh-CN" altLang="zh-CN" dirty="0"/>
          </a:p>
          <a:p>
            <a:pPr lvl="2"/>
            <a:r>
              <a:rPr lang="zh-CN" altLang="zh-CN" dirty="0"/>
              <a:t>该任务的实现需要解决好以下三个问题：首先要对计算器的按钮、显示栏等进行规划、布局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然后对需要进行事件处理和响应</a:t>
            </a:r>
            <a:r>
              <a:rPr lang="zh-CN" altLang="zh-CN" dirty="0"/>
              <a:t>的组件设置事件监听器，以获取用户的行为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/>
            <a:r>
              <a:rPr lang="zh-CN" altLang="zh-CN" dirty="0" smtClean="0"/>
              <a:t>最后在</a:t>
            </a:r>
            <a:r>
              <a:rPr lang="zh-CN" altLang="zh-CN" dirty="0"/>
              <a:t>方法</a:t>
            </a:r>
            <a:r>
              <a:rPr lang="en-US" altLang="zh-CN" dirty="0" err="1"/>
              <a:t>actionPerformed</a:t>
            </a:r>
            <a:r>
              <a:rPr lang="en-US" altLang="zh-CN" dirty="0"/>
              <a:t>()</a:t>
            </a:r>
            <a:r>
              <a:rPr lang="zh-CN" altLang="zh-CN" dirty="0"/>
              <a:t>中逐一判断、分析用户的操作，并根据用户操作（如点击“</a:t>
            </a:r>
            <a:r>
              <a:rPr lang="en-US" altLang="zh-CN" dirty="0"/>
              <a:t>+</a:t>
            </a:r>
            <a:r>
              <a:rPr lang="zh-CN" altLang="zh-CN" dirty="0"/>
              <a:t>”）的不同进行事件的响应（如执行加法），并显示运算结果</a:t>
            </a:r>
            <a:r>
              <a:rPr lang="zh-CN" altLang="zh-CN" dirty="0" smtClean="0"/>
              <a:t>。</a:t>
            </a:r>
            <a:endParaRPr lang="en-US" altLang="zh-CN" dirty="0" smtClean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4223792" y="5085184"/>
            <a:ext cx="432048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7030A0"/>
              </a:buClr>
              <a:buSzPct val="70000"/>
              <a:buFont typeface="Wingdings" pitchFamily="2" charset="2"/>
              <a:buChar char="n"/>
              <a:defRPr sz="2600" kern="1200" baseline="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🌹好了，该你上场了！！</a:t>
            </a:r>
            <a:r>
              <a:rPr lang="zh-CN" altLang="zh-CN" dirty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Swing</a:t>
            </a:r>
            <a:r>
              <a:rPr kumimoji="1" lang="zh-CN" altLang="en-US" dirty="0" smtClean="0"/>
              <a:t>的类层次结构（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JComponent</a:t>
            </a:r>
            <a:r>
              <a:rPr lang="zh-CN" altLang="zh-CN" b="1" dirty="0"/>
              <a:t>及其子类，简称</a:t>
            </a:r>
            <a:r>
              <a:rPr lang="en-US" altLang="zh-CN" b="1" dirty="0"/>
              <a:t>GUI</a:t>
            </a:r>
            <a:r>
              <a:rPr lang="zh-CN" altLang="zh-CN" b="1" dirty="0"/>
              <a:t>组件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pPr lvl="1"/>
            <a:r>
              <a:rPr lang="zh-CN" altLang="zh-CN" dirty="0"/>
              <a:t>可视化组件，例如</a:t>
            </a:r>
            <a:r>
              <a:rPr lang="en-US" altLang="zh-CN" dirty="0" err="1"/>
              <a:t>JButton</a:t>
            </a:r>
            <a:r>
              <a:rPr lang="zh-CN" altLang="zh-CN" dirty="0"/>
              <a:t>、</a:t>
            </a:r>
            <a:r>
              <a:rPr lang="en-US" altLang="zh-CN" dirty="0" err="1"/>
              <a:t>JLabel</a:t>
            </a:r>
            <a:r>
              <a:rPr lang="zh-CN" altLang="zh-CN" dirty="0"/>
              <a:t>、</a:t>
            </a:r>
            <a:r>
              <a:rPr lang="en-US" altLang="zh-CN" dirty="0" err="1"/>
              <a:t>JTextField</a:t>
            </a:r>
            <a:r>
              <a:rPr lang="zh-CN" altLang="zh-CN" dirty="0" smtClean="0"/>
              <a:t>等</a:t>
            </a:r>
            <a:r>
              <a:rPr lang="zh-CN" altLang="en-US" dirty="0" smtClean="0"/>
              <a:t>；</a:t>
            </a:r>
            <a:r>
              <a:rPr lang="zh-CN" altLang="zh-CN" dirty="0" smtClean="0"/>
              <a:t> </a:t>
            </a:r>
            <a:endParaRPr lang="en-US" altLang="zh-CN" dirty="0" smtClean="0"/>
          </a:p>
          <a:p>
            <a:pPr lvl="1"/>
            <a:r>
              <a:rPr lang="zh-CN" altLang="zh-CN" dirty="0"/>
              <a:t>非可视化组</a:t>
            </a:r>
            <a:r>
              <a:rPr lang="zh-CN" altLang="zh-CN" dirty="0" smtClean="0"/>
              <a:t>件，</a:t>
            </a:r>
            <a:r>
              <a:rPr lang="zh-CN" altLang="en-US" dirty="0" smtClean="0"/>
              <a:t>例如</a:t>
            </a:r>
            <a:r>
              <a:rPr lang="en-US" altLang="zh-CN" dirty="0" err="1"/>
              <a:t>JPanel</a:t>
            </a:r>
            <a:r>
              <a:rPr lang="zh-CN" altLang="zh-CN" dirty="0"/>
              <a:t> </a:t>
            </a:r>
            <a:r>
              <a:rPr lang="zh-CN" altLang="en-US" dirty="0" smtClean="0"/>
              <a:t>，</a:t>
            </a:r>
            <a:r>
              <a:rPr lang="zh-CN" altLang="zh-CN" dirty="0"/>
              <a:t>主要用于界面的布局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zh-CN" b="1" dirty="0"/>
              <a:t>顶层容器（</a:t>
            </a:r>
            <a:r>
              <a:rPr lang="en-US" altLang="zh-CN" b="1" dirty="0"/>
              <a:t>container</a:t>
            </a:r>
            <a:r>
              <a:rPr lang="zh-CN" altLang="zh-CN" b="1" dirty="0"/>
              <a:t>）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Jdialog</a:t>
            </a:r>
            <a:r>
              <a:rPr lang="zh-CN" altLang="en-US" dirty="0" smtClean="0"/>
              <a:t>，</a:t>
            </a:r>
            <a:r>
              <a:rPr lang="zh-CN" altLang="zh-CN" dirty="0"/>
              <a:t>用于创建对话框。</a:t>
            </a:r>
            <a:r>
              <a:rPr lang="en-US" altLang="zh-CN" dirty="0" err="1"/>
              <a:t>JDialog</a:t>
            </a:r>
            <a:r>
              <a:rPr lang="zh-CN" altLang="zh-CN" dirty="0"/>
              <a:t>创建的对话框相对于</a:t>
            </a:r>
            <a:r>
              <a:rPr lang="en-US" altLang="zh-CN" dirty="0" err="1"/>
              <a:t>JFrame</a:t>
            </a:r>
            <a:r>
              <a:rPr lang="zh-CN" altLang="zh-CN" dirty="0"/>
              <a:t>创建的窗体没有最大化</a:t>
            </a:r>
            <a:r>
              <a:rPr lang="zh-CN" altLang="zh-CN" dirty="0" smtClean="0"/>
              <a:t>和最小化按键；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Jframe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最常用的一种顶层容器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它</a:t>
            </a:r>
            <a:r>
              <a:rPr lang="zh-CN" altLang="zh-CN" dirty="0"/>
              <a:t>的作用是创建一个顶层的</a:t>
            </a:r>
            <a:r>
              <a:rPr lang="en-US" altLang="zh-CN" dirty="0"/>
              <a:t>Windows</a:t>
            </a:r>
            <a:r>
              <a:rPr lang="zh-CN" altLang="zh-CN" dirty="0" smtClean="0"/>
              <a:t>窗体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有标题</a:t>
            </a:r>
            <a:r>
              <a:rPr lang="zh-CN" altLang="zh-CN" dirty="0"/>
              <a:t>、边框、</a:t>
            </a:r>
            <a:r>
              <a:rPr lang="zh-CN" altLang="zh-CN" dirty="0" smtClean="0"/>
              <a:t>菜单</a:t>
            </a:r>
            <a:r>
              <a:rPr lang="zh-CN" altLang="zh-CN" dirty="0"/>
              <a:t>；</a:t>
            </a:r>
            <a:endParaRPr lang="en-US" altLang="zh-CN" dirty="0"/>
          </a:p>
          <a:p>
            <a:pPr lvl="1"/>
            <a:r>
              <a:rPr lang="en-US" altLang="zh-CN" dirty="0" err="1" smtClean="0"/>
              <a:t>JWindow</a:t>
            </a:r>
            <a:r>
              <a:rPr lang="zh-CN" altLang="zh-CN" dirty="0" smtClean="0"/>
              <a:t>及其子类，创</a:t>
            </a:r>
            <a:r>
              <a:rPr lang="zh-CN" altLang="zh-CN" dirty="0"/>
              <a:t>建的窗体没有标题栏，没有最大化、最小化按键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err="1"/>
              <a:t>Japplet</a:t>
            </a:r>
            <a:r>
              <a:rPr lang="zh-CN" altLang="en-US" dirty="0"/>
              <a:t>，</a:t>
            </a:r>
            <a:r>
              <a:rPr lang="zh-CN" altLang="zh-CN" dirty="0"/>
              <a:t>创建这种程序的顶层容器 </a:t>
            </a:r>
            <a:r>
              <a:rPr lang="zh-CN" altLang="en-US" dirty="0" smtClean="0"/>
              <a:t>。</a:t>
            </a:r>
            <a:r>
              <a:rPr lang="zh-CN" altLang="zh-CN" dirty="0"/>
              <a:t>除了顶层容器，</a:t>
            </a:r>
            <a:r>
              <a:rPr lang="en-US" altLang="zh-CN" dirty="0"/>
              <a:t>Swing</a:t>
            </a:r>
            <a:r>
              <a:rPr lang="zh-CN" altLang="zh-CN" dirty="0"/>
              <a:t>中还有一些轻量级的容器，例如</a:t>
            </a:r>
            <a:r>
              <a:rPr lang="en-US" altLang="zh-CN" dirty="0" err="1"/>
              <a:t>JPanel</a:t>
            </a:r>
            <a:r>
              <a:rPr lang="zh-CN" altLang="zh-CN" dirty="0"/>
              <a:t> </a:t>
            </a:r>
            <a:r>
              <a:rPr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9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367808" y="2916658"/>
            <a:ext cx="4752528" cy="728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tx1"/>
                </a:solidFill>
              </a:rPr>
              <a:t>本次课程结束！</a:t>
            </a:r>
          </a:p>
        </p:txBody>
      </p:sp>
      <p:pic>
        <p:nvPicPr>
          <p:cNvPr id="5" name="Picture 2" descr="http://www.cqu.edu.cn/Sites/CQUmain/Themes/Default/Images/logo.png">
            <a:hlinkClick r:id="rId2" tooltip="重庆大学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528" y="188640"/>
            <a:ext cx="1748206" cy="554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32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Swing</a:t>
            </a:r>
            <a:r>
              <a:rPr kumimoji="1" lang="zh-CN" altLang="en-US" dirty="0"/>
              <a:t>的类层次结构</a:t>
            </a:r>
            <a:r>
              <a:rPr kumimoji="1" lang="zh-CN" altLang="en-US" dirty="0" smtClean="0"/>
              <a:t>（</a:t>
            </a:r>
            <a:r>
              <a:rPr kumimoji="1" lang="zh-CN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87888" y="6456496"/>
            <a:ext cx="2532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微软雅黑"/>
                <a:ea typeface="微软雅黑"/>
                <a:cs typeface="微软雅黑"/>
              </a:rPr>
              <a:t>图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 Swing</a:t>
            </a:r>
            <a:r>
              <a:rPr lang="zh-CN" altLang="zh-CN" dirty="0">
                <a:latin typeface="微软雅黑"/>
                <a:ea typeface="微软雅黑"/>
                <a:cs typeface="微软雅黑"/>
              </a:rPr>
              <a:t>的类层次结构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84075" y="962305"/>
            <a:ext cx="14373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95061"/>
              </p:ext>
            </p:extLst>
          </p:nvPr>
        </p:nvGraphicFramePr>
        <p:xfrm>
          <a:off x="2279576" y="795599"/>
          <a:ext cx="6048672" cy="552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r:id="rId3" imgW="8140700" imgH="7442200" progId="Visio.Drawing.11">
                  <p:embed/>
                </p:oleObj>
              </mc:Choice>
              <mc:Fallback>
                <p:oleObj r:id="rId3" imgW="8140700" imgH="7442200" progId="Visio.Drawing.11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6" y="795599"/>
                        <a:ext cx="6048672" cy="5529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5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常见的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组件（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675688" cy="5472261"/>
          </a:xfrm>
        </p:spPr>
        <p:txBody>
          <a:bodyPr>
            <a:noAutofit/>
          </a:bodyPr>
          <a:lstStyle/>
          <a:p>
            <a:r>
              <a:rPr lang="zh-CN" altLang="zh-CN" b="1" dirty="0" smtClean="0"/>
              <a:t>按键</a:t>
            </a:r>
            <a:r>
              <a:rPr lang="en-US" altLang="zh-CN" b="1" dirty="0" err="1" smtClean="0"/>
              <a:t>Jbutton</a:t>
            </a:r>
            <a:endParaRPr lang="en-US" altLang="zh-CN" b="1" dirty="0" smtClean="0"/>
          </a:p>
          <a:p>
            <a:pPr lvl="1"/>
            <a:r>
              <a:rPr lang="en-US" altLang="zh-CN" sz="2000" dirty="0" err="1"/>
              <a:t>JButton</a:t>
            </a:r>
            <a:r>
              <a:rPr lang="en-US" altLang="zh-CN" sz="2000" dirty="0"/>
              <a:t>():</a:t>
            </a:r>
            <a:r>
              <a:rPr lang="zh-CN" altLang="zh-CN" sz="2000" dirty="0"/>
              <a:t>构造一个没有文字、没有图片的按键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JButton</a:t>
            </a:r>
            <a:r>
              <a:rPr lang="en-US" altLang="zh-CN" sz="2000" dirty="0"/>
              <a:t>(Icon icon)</a:t>
            </a:r>
            <a:r>
              <a:rPr lang="zh-CN" altLang="zh-CN" sz="2000" dirty="0"/>
              <a:t>：构造一个带图片的按键，</a:t>
            </a:r>
            <a:r>
              <a:rPr lang="en-US" altLang="zh-CN" sz="2000" dirty="0"/>
              <a:t>icon</a:t>
            </a:r>
            <a:r>
              <a:rPr lang="zh-CN" altLang="zh-CN" sz="2000" dirty="0"/>
              <a:t>是按键上的图片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JButton</a:t>
            </a:r>
            <a:r>
              <a:rPr lang="en-US" altLang="zh-CN" sz="2000" dirty="0"/>
              <a:t>(String text)</a:t>
            </a:r>
            <a:r>
              <a:rPr lang="zh-CN" altLang="zh-CN" sz="2000" dirty="0"/>
              <a:t>：构造一个带文字的按键，</a:t>
            </a:r>
            <a:r>
              <a:rPr lang="en-US" altLang="zh-CN" sz="2000" dirty="0"/>
              <a:t>text</a:t>
            </a:r>
            <a:r>
              <a:rPr lang="zh-CN" altLang="zh-CN" sz="2000" dirty="0"/>
              <a:t>是按键上的文字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JButton</a:t>
            </a:r>
            <a:r>
              <a:rPr lang="en-US" altLang="zh-CN" sz="2000" dirty="0"/>
              <a:t>(String text, Icon icon)</a:t>
            </a:r>
            <a:r>
              <a:rPr lang="zh-CN" altLang="zh-CN" sz="2000" dirty="0"/>
              <a:t>：构造一个带文字、带图片的按键</a:t>
            </a:r>
            <a:r>
              <a:rPr lang="zh-CN" altLang="en-US" sz="2000" dirty="0"/>
              <a:t>。</a:t>
            </a:r>
            <a:endParaRPr lang="zh-CN" altLang="zh-CN" sz="2000" dirty="0"/>
          </a:p>
          <a:p>
            <a:r>
              <a:rPr lang="zh-CN" altLang="zh-CN" b="1" dirty="0"/>
              <a:t>标签</a:t>
            </a:r>
            <a:r>
              <a:rPr lang="en-US" altLang="zh-CN" b="1" dirty="0" err="1" smtClean="0"/>
              <a:t>Jlabel</a:t>
            </a:r>
            <a:endParaRPr lang="en-US" altLang="zh-CN" b="1" dirty="0" smtClean="0"/>
          </a:p>
          <a:p>
            <a:pPr lvl="1"/>
            <a:r>
              <a:rPr lang="en-US" altLang="zh-CN" sz="2000" dirty="0" err="1"/>
              <a:t>JLabel</a:t>
            </a:r>
            <a:r>
              <a:rPr lang="en-US" altLang="zh-CN" sz="2000" dirty="0"/>
              <a:t>(String text)</a:t>
            </a:r>
            <a:r>
              <a:rPr lang="zh-CN" altLang="zh-CN" sz="2000" dirty="0"/>
              <a:t>：构造一个文字标签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JLabel</a:t>
            </a:r>
            <a:r>
              <a:rPr lang="en-US" altLang="zh-CN" sz="2000" dirty="0"/>
              <a:t>(Icon image)</a:t>
            </a:r>
            <a:r>
              <a:rPr lang="zh-CN" altLang="zh-CN" sz="2000" dirty="0"/>
              <a:t>：构造一个图片标签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JLabel</a:t>
            </a:r>
            <a:r>
              <a:rPr lang="en-US" altLang="zh-CN" sz="2000" dirty="0"/>
              <a:t>(String text,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horizontalAlignment</a:t>
            </a:r>
            <a:r>
              <a:rPr lang="en-US" altLang="zh-CN" sz="2000" dirty="0"/>
              <a:t>)</a:t>
            </a:r>
            <a:r>
              <a:rPr lang="zh-CN" altLang="zh-CN" sz="2000" dirty="0"/>
              <a:t>：构造一个文本标签，</a:t>
            </a:r>
            <a:r>
              <a:rPr lang="en-US" altLang="zh-CN" sz="2000" dirty="0" err="1"/>
              <a:t>horizontalAlignment</a:t>
            </a:r>
            <a:r>
              <a:rPr lang="zh-CN" altLang="zh-CN" sz="2000" dirty="0"/>
              <a:t>指定文本对齐方式</a:t>
            </a:r>
            <a:r>
              <a:rPr lang="zh-CN" altLang="en-US" sz="2000" dirty="0"/>
              <a:t>；</a:t>
            </a:r>
            <a:endParaRPr lang="zh-CN" altLang="zh-CN" sz="2000" dirty="0"/>
          </a:p>
          <a:p>
            <a:pPr lvl="1"/>
            <a:r>
              <a:rPr lang="en-US" altLang="zh-CN" sz="2000" dirty="0" err="1"/>
              <a:t>JLabel</a:t>
            </a:r>
            <a:r>
              <a:rPr lang="en-US" altLang="zh-CN" sz="2000" dirty="0"/>
              <a:t>(String text, Icon icon,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 </a:t>
            </a:r>
            <a:r>
              <a:rPr lang="en-US" altLang="zh-CN" sz="2000" dirty="0" err="1"/>
              <a:t>horizontalAlignment</a:t>
            </a:r>
            <a:r>
              <a:rPr lang="en-US" altLang="zh-CN" sz="2000" dirty="0"/>
              <a:t>)</a:t>
            </a:r>
            <a:r>
              <a:rPr lang="zh-CN" altLang="zh-CN" sz="2000" dirty="0"/>
              <a:t>：构造一个带文本和图片的标签，</a:t>
            </a:r>
            <a:r>
              <a:rPr lang="en-US" altLang="zh-CN" sz="2000" dirty="0" err="1"/>
              <a:t>horizontalAlignment</a:t>
            </a:r>
            <a:r>
              <a:rPr lang="zh-CN" altLang="zh-CN" sz="2000" dirty="0"/>
              <a:t>指定对齐方式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3354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常见的</a:t>
            </a:r>
            <a:r>
              <a:rPr kumimoji="1" lang="en-US" altLang="zh-CN" dirty="0"/>
              <a:t>GUI</a:t>
            </a:r>
            <a:r>
              <a:rPr kumimoji="1" lang="zh-CN" altLang="en-US" dirty="0"/>
              <a:t>组件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xfrm>
            <a:off x="1992312" y="981076"/>
            <a:ext cx="8675688" cy="5400675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sz="3100" b="1" dirty="0"/>
              <a:t>单行文本框</a:t>
            </a:r>
            <a:r>
              <a:rPr lang="en-US" altLang="zh-CN" sz="3100" b="1" dirty="0" err="1"/>
              <a:t>JTextField</a:t>
            </a:r>
            <a:endParaRPr lang="en-US" altLang="zh-CN" sz="3100" b="1" dirty="0"/>
          </a:p>
          <a:p>
            <a:pPr lvl="1"/>
            <a:r>
              <a:rPr lang="en-US" altLang="zh-CN" sz="2600" dirty="0" err="1"/>
              <a:t>JTextField</a:t>
            </a:r>
            <a:r>
              <a:rPr lang="en-US" altLang="zh-CN" sz="2600" dirty="0"/>
              <a:t>()</a:t>
            </a:r>
            <a:r>
              <a:rPr lang="zh-CN" altLang="zh-CN" sz="2600" dirty="0"/>
              <a:t>：构造一个空的单行文本框</a:t>
            </a:r>
            <a:r>
              <a:rPr lang="zh-CN" altLang="en-US" sz="2600" dirty="0"/>
              <a:t>；</a:t>
            </a:r>
            <a:endParaRPr lang="zh-CN" altLang="zh-CN" sz="2600" dirty="0"/>
          </a:p>
          <a:p>
            <a:pPr lvl="1"/>
            <a:r>
              <a:rPr lang="en-US" altLang="zh-CN" sz="2600" dirty="0" err="1"/>
              <a:t>JTextField</a:t>
            </a:r>
            <a:r>
              <a:rPr lang="en-US" altLang="zh-CN" sz="2600" dirty="0"/>
              <a:t>(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columns) </a:t>
            </a:r>
            <a:r>
              <a:rPr lang="zh-CN" altLang="zh-CN" sz="2600" dirty="0"/>
              <a:t>：构造一个文本框的宽度为</a:t>
            </a:r>
            <a:r>
              <a:rPr lang="en-US" altLang="zh-CN" sz="2600" dirty="0"/>
              <a:t>columns</a:t>
            </a:r>
            <a:r>
              <a:rPr lang="zh-CN" altLang="en-US" sz="2600" dirty="0"/>
              <a:t>的文本框</a:t>
            </a:r>
            <a:r>
              <a:rPr lang="zh-CN" altLang="zh-CN" sz="2600" dirty="0"/>
              <a:t>；</a:t>
            </a:r>
          </a:p>
          <a:p>
            <a:pPr lvl="1"/>
            <a:r>
              <a:rPr lang="en-US" altLang="zh-CN" sz="2600" dirty="0" err="1"/>
              <a:t>JTextField</a:t>
            </a:r>
            <a:r>
              <a:rPr lang="en-US" altLang="zh-CN" sz="2600" dirty="0"/>
              <a:t>(String text) </a:t>
            </a:r>
            <a:r>
              <a:rPr lang="zh-CN" altLang="zh-CN" sz="2600" dirty="0"/>
              <a:t>：构造一个文本框的初始内容为</a:t>
            </a:r>
            <a:r>
              <a:rPr lang="en-US" altLang="zh-CN" sz="2600" dirty="0"/>
              <a:t>text</a:t>
            </a:r>
            <a:r>
              <a:rPr lang="zh-CN" altLang="en-US" sz="2600" dirty="0"/>
              <a:t>的文本框</a:t>
            </a:r>
            <a:r>
              <a:rPr lang="zh-CN" altLang="zh-CN" sz="2600" dirty="0"/>
              <a:t>；</a:t>
            </a:r>
          </a:p>
          <a:p>
            <a:pPr lvl="1"/>
            <a:r>
              <a:rPr lang="en-US" altLang="zh-CN" sz="2600" dirty="0" err="1"/>
              <a:t>JTextField</a:t>
            </a:r>
            <a:r>
              <a:rPr lang="en-US" altLang="zh-CN" sz="2600" dirty="0"/>
              <a:t>(String text,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columns) </a:t>
            </a:r>
            <a:r>
              <a:rPr lang="zh-CN" altLang="zh-CN" sz="2600" dirty="0"/>
              <a:t>：构造一个初始内容为</a:t>
            </a:r>
            <a:r>
              <a:rPr lang="en-US" altLang="zh-CN" sz="2600" dirty="0"/>
              <a:t>text</a:t>
            </a:r>
            <a:r>
              <a:rPr lang="zh-CN" altLang="zh-CN" sz="2600" dirty="0"/>
              <a:t>，宽度为</a:t>
            </a:r>
            <a:r>
              <a:rPr lang="en-US" altLang="zh-CN" sz="2600" dirty="0"/>
              <a:t>columns</a:t>
            </a:r>
            <a:r>
              <a:rPr lang="zh-CN" altLang="en-US" sz="2600" dirty="0"/>
              <a:t>的</a:t>
            </a:r>
            <a:r>
              <a:rPr lang="zh-CN" altLang="zh-CN" sz="2600" dirty="0"/>
              <a:t>文本框。 </a:t>
            </a:r>
          </a:p>
          <a:p>
            <a:r>
              <a:rPr lang="zh-CN" altLang="zh-CN" sz="3100" b="1" dirty="0"/>
              <a:t>文本输入区</a:t>
            </a:r>
            <a:r>
              <a:rPr lang="en-US" altLang="zh-CN" sz="3100" b="1" dirty="0" err="1"/>
              <a:t>JTextArea</a:t>
            </a:r>
            <a:endParaRPr lang="en-US" altLang="zh-CN" sz="3100" b="1" dirty="0"/>
          </a:p>
          <a:p>
            <a:pPr lvl="1"/>
            <a:r>
              <a:rPr lang="en-US" altLang="zh-CN" sz="2600" dirty="0" err="1"/>
              <a:t>JTextArea</a:t>
            </a:r>
            <a:r>
              <a:rPr lang="en-US" altLang="zh-CN" sz="2600" dirty="0"/>
              <a:t>()</a:t>
            </a:r>
            <a:r>
              <a:rPr lang="zh-CN" altLang="zh-CN" sz="2600" dirty="0"/>
              <a:t>：创建一个空的文本输入区</a:t>
            </a:r>
            <a:r>
              <a:rPr lang="zh-CN" altLang="en-US" sz="2600" dirty="0"/>
              <a:t>；</a:t>
            </a:r>
            <a:endParaRPr lang="zh-CN" altLang="zh-CN" sz="2600" dirty="0"/>
          </a:p>
          <a:p>
            <a:pPr lvl="1"/>
            <a:r>
              <a:rPr lang="en-US" altLang="zh-CN" sz="2600" dirty="0" err="1"/>
              <a:t>JTextArea</a:t>
            </a:r>
            <a:r>
              <a:rPr lang="en-US" altLang="zh-CN" sz="2600" dirty="0"/>
              <a:t>(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rows,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columns)</a:t>
            </a:r>
            <a:r>
              <a:rPr lang="zh-CN" altLang="zh-CN" sz="2600" dirty="0"/>
              <a:t>：创建一个</a:t>
            </a:r>
            <a:r>
              <a:rPr lang="en-US" altLang="zh-CN" sz="2600" dirty="0"/>
              <a:t>rows</a:t>
            </a:r>
            <a:r>
              <a:rPr lang="zh-CN" altLang="zh-CN" sz="2600" dirty="0"/>
              <a:t>行、</a:t>
            </a:r>
            <a:r>
              <a:rPr lang="en-US" altLang="zh-CN" sz="2600" dirty="0"/>
              <a:t>columns</a:t>
            </a:r>
            <a:r>
              <a:rPr lang="zh-CN" altLang="zh-CN" sz="2600" dirty="0"/>
              <a:t>列的文本输入区</a:t>
            </a:r>
            <a:r>
              <a:rPr lang="zh-CN" altLang="en-US" sz="2600" dirty="0"/>
              <a:t>；</a:t>
            </a:r>
            <a:endParaRPr lang="zh-CN" altLang="zh-CN" sz="2600" dirty="0"/>
          </a:p>
          <a:p>
            <a:pPr lvl="1"/>
            <a:r>
              <a:rPr lang="en-US" altLang="zh-CN" sz="2600" dirty="0" err="1"/>
              <a:t>JTextArea</a:t>
            </a:r>
            <a:r>
              <a:rPr lang="en-US" altLang="zh-CN" sz="2600" dirty="0"/>
              <a:t>(String text)</a:t>
            </a:r>
            <a:r>
              <a:rPr lang="zh-CN" altLang="zh-CN" sz="2600" dirty="0"/>
              <a:t>：创建一个初始化文本为</a:t>
            </a:r>
            <a:r>
              <a:rPr lang="en-US" altLang="zh-CN" sz="2600" dirty="0"/>
              <a:t>text</a:t>
            </a:r>
            <a:r>
              <a:rPr lang="zh-CN" altLang="en-US" sz="2600" dirty="0"/>
              <a:t>的</a:t>
            </a:r>
            <a:r>
              <a:rPr lang="zh-CN" altLang="zh-CN" sz="2600" dirty="0"/>
              <a:t>文本输入区</a:t>
            </a:r>
            <a:r>
              <a:rPr lang="zh-CN" altLang="en-US" sz="2600" dirty="0"/>
              <a:t>；</a:t>
            </a:r>
            <a:endParaRPr lang="zh-CN" altLang="zh-CN" sz="2600" dirty="0"/>
          </a:p>
          <a:p>
            <a:pPr lvl="1"/>
            <a:r>
              <a:rPr lang="en-US" altLang="zh-CN" sz="2600" dirty="0" err="1"/>
              <a:t>JTextArea</a:t>
            </a:r>
            <a:r>
              <a:rPr lang="en-US" altLang="zh-CN" sz="2600" dirty="0"/>
              <a:t>(String text,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rows,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columns) </a:t>
            </a:r>
            <a:r>
              <a:rPr lang="zh-CN" altLang="zh-CN" sz="2600" dirty="0"/>
              <a:t>创建一个</a:t>
            </a:r>
            <a:r>
              <a:rPr lang="en-US" altLang="zh-CN" sz="2600" dirty="0"/>
              <a:t>rows</a:t>
            </a:r>
            <a:r>
              <a:rPr lang="zh-CN" altLang="zh-CN" sz="2600" dirty="0"/>
              <a:t>行、</a:t>
            </a:r>
            <a:r>
              <a:rPr lang="en-US" altLang="zh-CN" sz="2600" dirty="0"/>
              <a:t>columns</a:t>
            </a:r>
            <a:r>
              <a:rPr lang="zh-CN" altLang="zh-CN" sz="2600" dirty="0"/>
              <a:t>列</a:t>
            </a:r>
            <a:r>
              <a:rPr lang="zh-CN" altLang="en-US" sz="2600" dirty="0"/>
              <a:t>，</a:t>
            </a:r>
            <a:r>
              <a:rPr lang="zh-CN" altLang="zh-CN" sz="2600" dirty="0"/>
              <a:t>初始化文本为</a:t>
            </a:r>
            <a:r>
              <a:rPr lang="en-US" altLang="zh-CN" sz="2600" dirty="0"/>
              <a:t>text</a:t>
            </a:r>
            <a:r>
              <a:rPr lang="zh-CN" altLang="zh-CN" sz="2600" dirty="0"/>
              <a:t>文本输入区。</a:t>
            </a:r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8965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</a:t>
            </a:r>
            <a:r>
              <a:rPr lang="zh-CN" altLang="zh-CN" dirty="0" smtClean="0"/>
              <a:t>案例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P</a:t>
            </a:r>
            <a:fld id="{62DCC93C-90AC-48A1-9D9E-CBAB17A91522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sz="5500" dirty="0"/>
              <a:t>使用</a:t>
            </a:r>
            <a:r>
              <a:rPr lang="en-US" altLang="zh-CN" sz="5500" dirty="0"/>
              <a:t>Swing </a:t>
            </a:r>
            <a:r>
              <a:rPr lang="en-US" altLang="zh-CN" sz="5500" dirty="0" err="1"/>
              <a:t>JButton</a:t>
            </a:r>
            <a:r>
              <a:rPr lang="zh-CN" altLang="zh-CN" sz="5500" dirty="0"/>
              <a:t>的</a:t>
            </a:r>
            <a:r>
              <a:rPr lang="en-US" altLang="zh-CN" sz="5500" dirty="0"/>
              <a:t>GUI</a:t>
            </a:r>
            <a:r>
              <a:rPr lang="zh-CN" altLang="zh-CN" sz="5500" dirty="0"/>
              <a:t>程序</a:t>
            </a:r>
            <a:r>
              <a:rPr lang="zh-CN" altLang="zh-CN" sz="4600" dirty="0"/>
              <a:t> </a:t>
            </a:r>
            <a:endParaRPr lang="en-US" altLang="zh-CN" sz="4600" dirty="0"/>
          </a:p>
          <a:p>
            <a:r>
              <a:rPr lang="en-US" altLang="zh-CN" dirty="0"/>
              <a:t>public class </a:t>
            </a:r>
            <a:r>
              <a:rPr lang="en-US" altLang="zh-CN" dirty="0" err="1"/>
              <a:t>SwingFrame</a:t>
            </a:r>
            <a:r>
              <a:rPr lang="en-US" altLang="zh-CN" dirty="0"/>
              <a:t> extends </a:t>
            </a:r>
            <a:r>
              <a:rPr lang="en-US" altLang="zh-CN" dirty="0" err="1"/>
              <a:t>JFrame</a:t>
            </a:r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 smtClean="0"/>
              <a:t>private </a:t>
            </a:r>
            <a:r>
              <a:rPr lang="en-US" altLang="zh-CN" dirty="0" err="1"/>
              <a:t>JButton</a:t>
            </a:r>
            <a:r>
              <a:rPr lang="en-US" altLang="zh-CN" dirty="0"/>
              <a:t> button=new </a:t>
            </a:r>
            <a:r>
              <a:rPr lang="en-US" altLang="zh-CN" dirty="0" err="1"/>
              <a:t>JButton</a:t>
            </a:r>
            <a:r>
              <a:rPr lang="en-US" altLang="zh-CN" dirty="0"/>
              <a:t>("</a:t>
            </a:r>
            <a:r>
              <a:rPr lang="zh-CN" altLang="zh-CN" dirty="0"/>
              <a:t>按键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public </a:t>
            </a:r>
            <a:r>
              <a:rPr lang="en-US" altLang="zh-CN" dirty="0" err="1"/>
              <a:t>SwingFrame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	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setSize</a:t>
            </a:r>
            <a:r>
              <a:rPr lang="en-US" altLang="zh-CN" dirty="0"/>
              <a:t>(300,300);		//</a:t>
            </a:r>
            <a:r>
              <a:rPr lang="zh-CN" altLang="zh-CN" dirty="0"/>
              <a:t>设置窗体大小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setLocation</a:t>
            </a:r>
            <a:r>
              <a:rPr lang="en-US" altLang="zh-CN" dirty="0"/>
              <a:t>(400, 400);	//</a:t>
            </a:r>
            <a:r>
              <a:rPr lang="zh-CN" altLang="zh-CN" dirty="0"/>
              <a:t>设置窗体显示位置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setTitle</a:t>
            </a:r>
            <a:r>
              <a:rPr lang="en-US" altLang="zh-CN" dirty="0"/>
              <a:t>("</a:t>
            </a:r>
            <a:r>
              <a:rPr lang="en-US" altLang="zh-CN" dirty="0" err="1"/>
              <a:t>ButtonFrame</a:t>
            </a:r>
            <a:r>
              <a:rPr lang="en-US" altLang="zh-CN" dirty="0"/>
              <a:t>");	//</a:t>
            </a:r>
            <a:r>
              <a:rPr lang="zh-CN" altLang="zh-CN" dirty="0"/>
              <a:t>设置窗体标题栏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setDefaultCloseOperation</a:t>
            </a:r>
            <a:r>
              <a:rPr lang="en-US" altLang="zh-CN" dirty="0"/>
              <a:t>(</a:t>
            </a:r>
            <a:r>
              <a:rPr lang="en-US" altLang="zh-CN" dirty="0" err="1"/>
              <a:t>JFrame.EXIT_ON_CLOSE</a:t>
            </a:r>
            <a:r>
              <a:rPr lang="en-US" altLang="zh-CN" dirty="0"/>
              <a:t>);	//</a:t>
            </a:r>
            <a:r>
              <a:rPr lang="zh-CN" altLang="zh-CN" dirty="0"/>
              <a:t>设置窗体默认关闭事件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setLayout</a:t>
            </a:r>
            <a:r>
              <a:rPr lang="en-US" altLang="zh-CN" dirty="0"/>
              <a:t>(new </a:t>
            </a:r>
            <a:r>
              <a:rPr lang="en-US" altLang="zh-CN" dirty="0" err="1"/>
              <a:t>FlowLayout</a:t>
            </a:r>
            <a:r>
              <a:rPr lang="en-US" altLang="zh-CN" dirty="0"/>
              <a:t>());	//</a:t>
            </a:r>
            <a:r>
              <a:rPr lang="zh-CN" altLang="zh-CN" dirty="0"/>
              <a:t>设置布局管理器</a:t>
            </a:r>
          </a:p>
          <a:p>
            <a:r>
              <a:rPr lang="en-US" altLang="zh-CN" dirty="0"/>
              <a:t>		//</a:t>
            </a:r>
            <a:r>
              <a:rPr lang="zh-CN" altLang="zh-CN" dirty="0"/>
              <a:t>添加按键事件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button.addActionListener</a:t>
            </a:r>
            <a:r>
              <a:rPr lang="en-US" altLang="zh-CN" dirty="0"/>
              <a:t>(new </a:t>
            </a:r>
            <a:r>
              <a:rPr lang="en-US" altLang="zh-CN" dirty="0" err="1"/>
              <a:t>ActionListener</a:t>
            </a:r>
            <a:r>
              <a:rPr lang="en-US" altLang="zh-CN" dirty="0"/>
              <a:t>(){</a:t>
            </a:r>
            <a:endParaRPr lang="zh-CN" altLang="zh-CN" dirty="0"/>
          </a:p>
          <a:p>
            <a:r>
              <a:rPr lang="en-US" altLang="zh-CN" dirty="0"/>
              <a:t>			public void </a:t>
            </a:r>
            <a:r>
              <a:rPr lang="en-US" altLang="zh-CN" dirty="0" err="1"/>
              <a:t>actionPerformed</a:t>
            </a:r>
            <a:r>
              <a:rPr lang="en-US" altLang="zh-CN" dirty="0"/>
              <a:t>(</a:t>
            </a:r>
            <a:r>
              <a:rPr lang="en-US" altLang="zh-CN" dirty="0" err="1"/>
              <a:t>ActionEvent</a:t>
            </a:r>
            <a:r>
              <a:rPr lang="en-US" altLang="zh-CN" dirty="0"/>
              <a:t> event) {</a:t>
            </a:r>
            <a:endParaRPr lang="zh-CN" altLang="zh-CN" dirty="0"/>
          </a:p>
          <a:p>
            <a:r>
              <a:rPr lang="en-US" altLang="zh-CN" dirty="0"/>
              <a:t>				</a:t>
            </a:r>
            <a:r>
              <a:rPr lang="en-US" altLang="zh-CN" dirty="0" err="1"/>
              <a:t>JOptionPane.showMessageDialog</a:t>
            </a:r>
            <a:r>
              <a:rPr lang="en-US" altLang="zh-CN" dirty="0"/>
              <a:t>(null, "</a:t>
            </a:r>
            <a:r>
              <a:rPr lang="zh-CN" altLang="zh-CN" dirty="0"/>
              <a:t>点击了按键！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/>
              <a:t>			}</a:t>
            </a:r>
            <a:endParaRPr lang="zh-CN" altLang="zh-CN" dirty="0"/>
          </a:p>
          <a:p>
            <a:r>
              <a:rPr lang="en-US" altLang="zh-CN" dirty="0"/>
              <a:t>		});</a:t>
            </a:r>
            <a:endParaRPr lang="zh-CN" altLang="zh-CN" dirty="0"/>
          </a:p>
          <a:p>
            <a:r>
              <a:rPr lang="en-US" altLang="zh-CN" dirty="0"/>
              <a:t>		add(button);	//</a:t>
            </a:r>
            <a:r>
              <a:rPr lang="zh-CN" altLang="zh-CN" dirty="0"/>
              <a:t>添加按键</a:t>
            </a:r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public static void 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SwingFrame</a:t>
            </a:r>
            <a:r>
              <a:rPr lang="en-US" altLang="zh-CN" dirty="0"/>
              <a:t> frame=new </a:t>
            </a:r>
            <a:r>
              <a:rPr lang="en-US" altLang="zh-CN" dirty="0" err="1"/>
              <a:t>SwingFrame</a:t>
            </a:r>
            <a:r>
              <a:rPr lang="en-US" altLang="zh-CN" dirty="0"/>
              <a:t>();	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frame.setVisible</a:t>
            </a:r>
            <a:r>
              <a:rPr lang="en-US" altLang="zh-CN" dirty="0"/>
              <a:t>(true);	//</a:t>
            </a:r>
            <a:r>
              <a:rPr lang="zh-CN" altLang="zh-CN" dirty="0"/>
              <a:t>显示窗体</a:t>
            </a:r>
            <a:r>
              <a:rPr lang="en-US" altLang="zh-CN" dirty="0"/>
              <a:t>		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由Nordri®（www.nordridesign.com ） 设计提供">
  <a:themeElements>
    <a:clrScheme name="自定义 56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FFC000"/>
      </a:accent1>
      <a:accent2>
        <a:srgbClr val="6DAA2D"/>
      </a:accent2>
      <a:accent3>
        <a:srgbClr val="5F5F5F"/>
      </a:accent3>
      <a:accent4>
        <a:srgbClr val="777777"/>
      </a:accent4>
      <a:accent5>
        <a:srgbClr val="B2B2B2"/>
      </a:accent5>
      <a:accent6>
        <a:srgbClr val="DDDDDD"/>
      </a:accent6>
      <a:hlink>
        <a:srgbClr val="0070C0"/>
      </a:hlink>
      <a:folHlink>
        <a:srgbClr val="7030A0"/>
      </a:folHlink>
    </a:clrScheme>
    <a:fontScheme name="Nordri开发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1910E"/>
        </a:solidFill>
        <a:ln>
          <a:noFill/>
        </a:ln>
        <a:extLs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round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20000"/>
          </a:lnSpc>
          <a:defRPr sz="1600" dirty="0" err="1" smtClean="0">
            <a:solidFill>
              <a:prstClr val="black"/>
            </a:solidFill>
            <a:latin typeface="Arial" pitchFamily="34" charset="0"/>
            <a:ea typeface="微软雅黑" pitchFamily="34" charset="-122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5422</TotalTime>
  <Words>4452</Words>
  <Application>Microsoft Office PowerPoint</Application>
  <PresentationFormat>宽屏</PresentationFormat>
  <Paragraphs>534</Paragraphs>
  <Slides>50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方正正大黑简体</vt:lpstr>
      <vt:lpstr>宋体</vt:lpstr>
      <vt:lpstr>微软雅黑</vt:lpstr>
      <vt:lpstr>Arial</vt:lpstr>
      <vt:lpstr>Calibri</vt:lpstr>
      <vt:lpstr>Wingdings</vt:lpstr>
      <vt:lpstr>由Nordri®（www.nordridesign.com ） 设计提供</vt:lpstr>
      <vt:lpstr>文档</vt:lpstr>
      <vt:lpstr>Visio.Drawing.11</vt:lpstr>
      <vt:lpstr>Java程序设计</vt:lpstr>
      <vt:lpstr>PowerPoint 演示文稿</vt:lpstr>
      <vt:lpstr>10.1 为什么学习GUI程序</vt:lpstr>
      <vt:lpstr>10.2 基于Swing的简单界面设计</vt:lpstr>
      <vt:lpstr>Swing的类层次结构（1）</vt:lpstr>
      <vt:lpstr>Swing的类层次结构（2）</vt:lpstr>
      <vt:lpstr>常见的GUI组件（1）</vt:lpstr>
      <vt:lpstr>常见的GUI组件（2）</vt:lpstr>
      <vt:lpstr>本章案例1（1）</vt:lpstr>
      <vt:lpstr>本章案例1（2）</vt:lpstr>
      <vt:lpstr>本章案例1（3）</vt:lpstr>
      <vt:lpstr>基于AWT的GUI程序</vt:lpstr>
      <vt:lpstr>本章案例2（1）</vt:lpstr>
      <vt:lpstr>本章案例2（2）</vt:lpstr>
      <vt:lpstr>10.3 界面布局</vt:lpstr>
      <vt:lpstr>无布局管理器布局</vt:lpstr>
      <vt:lpstr>本章案例3（1）</vt:lpstr>
      <vt:lpstr>本章案例3（2）</vt:lpstr>
      <vt:lpstr>布局管理器FlowLayout</vt:lpstr>
      <vt:lpstr>本章案例4（1）</vt:lpstr>
      <vt:lpstr>本章案例4（2）</vt:lpstr>
      <vt:lpstr>布局管理器BorderLayout</vt:lpstr>
      <vt:lpstr>本章案例5（1）</vt:lpstr>
      <vt:lpstr>本章案例5（2）</vt:lpstr>
      <vt:lpstr>布局管理器GridLayout </vt:lpstr>
      <vt:lpstr>本章案例6（1）</vt:lpstr>
      <vt:lpstr>本章案例6（2）</vt:lpstr>
      <vt:lpstr>利用可视化工具进行布局</vt:lpstr>
      <vt:lpstr>本章案例7（1）</vt:lpstr>
      <vt:lpstr>本章案例7（2）</vt:lpstr>
      <vt:lpstr>10.4 响应用户事件</vt:lpstr>
      <vt:lpstr>本章案例8（1）</vt:lpstr>
      <vt:lpstr>本章案例8（2）</vt:lpstr>
      <vt:lpstr>常用事件与事件监听器类 </vt:lpstr>
      <vt:lpstr>常用事件与事件监听器类 </vt:lpstr>
      <vt:lpstr>键盘与鼠标事件</vt:lpstr>
      <vt:lpstr>本章案例9（1）</vt:lpstr>
      <vt:lpstr>本章案例9（1）</vt:lpstr>
      <vt:lpstr>10.5 高级组件JTree</vt:lpstr>
      <vt:lpstr>本章案例12（1）</vt:lpstr>
      <vt:lpstr>本章案例12（1）</vt:lpstr>
      <vt:lpstr>本章案例13（1）</vt:lpstr>
      <vt:lpstr>本章案例13（1）</vt:lpstr>
      <vt:lpstr>PowerPoint 演示文稿</vt:lpstr>
      <vt:lpstr>高级组件JTable</vt:lpstr>
      <vt:lpstr>本章案例15（1）</vt:lpstr>
      <vt:lpstr>本章案例15（2）</vt:lpstr>
      <vt:lpstr>PowerPoint 演示文稿</vt:lpstr>
      <vt:lpstr>10.6 GUI程序设计实训任务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PPT模板/图示</dc:subject>
  <dc:creator>Nordri® Design</dc:creator>
  <dc:description>Nordri® _x000d_
专注于有效的信息传递设计_x000d_
www.nordridesign.com</dc:description>
  <cp:lastModifiedBy>pxj</cp:lastModifiedBy>
  <cp:revision>614</cp:revision>
  <dcterms:created xsi:type="dcterms:W3CDTF">2011-11-03T02:06:41Z</dcterms:created>
  <dcterms:modified xsi:type="dcterms:W3CDTF">2020-06-07T07:04:20Z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280499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